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12" r:id="rId2"/>
    <p:sldId id="311" r:id="rId3"/>
    <p:sldId id="298" r:id="rId4"/>
    <p:sldId id="317" r:id="rId5"/>
    <p:sldId id="307" r:id="rId6"/>
    <p:sldId id="301" r:id="rId7"/>
    <p:sldId id="300" r:id="rId8"/>
    <p:sldId id="299" r:id="rId9"/>
    <p:sldId id="302" r:id="rId10"/>
    <p:sldId id="305" r:id="rId11"/>
    <p:sldId id="309" r:id="rId12"/>
    <p:sldId id="316" r:id="rId13"/>
    <p:sldId id="306" r:id="rId14"/>
    <p:sldId id="308" r:id="rId15"/>
    <p:sldId id="319" r:id="rId16"/>
    <p:sldId id="320" r:id="rId17"/>
    <p:sldId id="321" r:id="rId18"/>
    <p:sldId id="322" r:id="rId19"/>
    <p:sldId id="313" r:id="rId20"/>
    <p:sldId id="304" r:id="rId21"/>
    <p:sldId id="303" r:id="rId22"/>
    <p:sldId id="323" r:id="rId23"/>
    <p:sldId id="324" r:id="rId24"/>
    <p:sldId id="325" r:id="rId25"/>
    <p:sldId id="326" r:id="rId26"/>
    <p:sldId id="327" r:id="rId27"/>
  </p:sldIdLst>
  <p:sldSz cx="12188825" cy="6858000"/>
  <p:notesSz cx="7315200" cy="96012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728"/>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82" autoAdjust="0"/>
    <p:restoredTop sz="93030" autoAdjust="0"/>
  </p:normalViewPr>
  <p:slideViewPr>
    <p:cSldViewPr snapToGrid="0">
      <p:cViewPr varScale="1">
        <p:scale>
          <a:sx n="59" d="100"/>
          <a:sy n="59" d="100"/>
        </p:scale>
        <p:origin x="708" y="48"/>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852"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1E821AA6-70BE-4FDE-A8DC-DB381A688FD8}" type="datetimeFigureOut">
              <a:rPr lang="en-US"/>
              <a:t>6/1/2022</a:t>
            </a:fld>
            <a:endParaRPr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46088" y="400050"/>
            <a:ext cx="4800600" cy="2701925"/>
          </a:xfrm>
          <a:prstGeom prst="rect">
            <a:avLst/>
          </a:prstGeom>
          <a:noFill/>
          <a:ln w="12700">
            <a:solidFill>
              <a:prstClr val="black"/>
            </a:solidFill>
          </a:ln>
        </p:spPr>
        <p:txBody>
          <a:bodyPr vert="horz" lIns="96661" tIns="48331" rIns="96661" bIns="48331" rtlCol="0" anchor="ctr"/>
          <a:lstStyle/>
          <a:p>
            <a:endParaRPr dirty="0"/>
          </a:p>
        </p:txBody>
      </p:sp>
      <p:sp>
        <p:nvSpPr>
          <p:cNvPr id="5" name="Notes Placeholder 4"/>
          <p:cNvSpPr>
            <a:spLocks noGrp="1"/>
          </p:cNvSpPr>
          <p:nvPr>
            <p:ph type="body" sz="quarter" idx="3"/>
          </p:nvPr>
        </p:nvSpPr>
        <p:spPr>
          <a:xfrm>
            <a:off x="406400" y="3280410"/>
            <a:ext cx="6502400" cy="5600700"/>
          </a:xfrm>
          <a:prstGeom prst="rect">
            <a:avLst/>
          </a:prstGeom>
        </p:spPr>
        <p:txBody>
          <a:bodyPr vert="horz" lIns="0" tIns="0" rIns="0" bIns="96661"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406400" y="9041130"/>
            <a:ext cx="4958080" cy="238364"/>
          </a:xfrm>
          <a:prstGeom prst="rect">
            <a:avLst/>
          </a:prstGeom>
        </p:spPr>
        <p:txBody>
          <a:bodyPr vert="horz" lIns="96661" tIns="48331" rIns="96661" bIns="48331" rtlCol="0" anchor="b"/>
          <a:lstStyle>
            <a:lvl1pPr algn="l">
              <a:defRPr sz="1300"/>
            </a:lvl1pPr>
          </a:lstStyle>
          <a:p>
            <a:endParaRPr dirty="0"/>
          </a:p>
        </p:txBody>
      </p:sp>
      <p:sp>
        <p:nvSpPr>
          <p:cNvPr id="7" name="Slide Number Placeholder 6"/>
          <p:cNvSpPr>
            <a:spLocks noGrp="1"/>
          </p:cNvSpPr>
          <p:nvPr>
            <p:ph type="sldNum" sz="quarter" idx="5"/>
          </p:nvPr>
        </p:nvSpPr>
        <p:spPr>
          <a:xfrm>
            <a:off x="6096000" y="9041130"/>
            <a:ext cx="812800" cy="238364"/>
          </a:xfrm>
          <a:prstGeom prst="rect">
            <a:avLst/>
          </a:prstGeom>
        </p:spPr>
        <p:txBody>
          <a:bodyPr vert="horz" lIns="96661" tIns="48331" rIns="96661" bIns="48331" rtlCol="0" anchor="b"/>
          <a:lstStyle>
            <a:lvl1pPr algn="r">
              <a:defRPr sz="13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progress we have made in the last 2 weeks, seek feedback</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544444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Our</a:t>
            </a:r>
            <a:r>
              <a:rPr lang="en-US" baseline="0" dirty="0" smtClean="0"/>
              <a:t> sol helps us in – based on the deviations in the data. – condition monitoring system</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dirty="0" smtClean="0"/>
              <a:t>Some benefits include:</a:t>
            </a:r>
          </a:p>
          <a:p>
            <a:pPr marL="171450" indent="-171450">
              <a:buFont typeface="Arial" panose="020B0604020202020204" pitchFamily="34" charset="0"/>
              <a:buChar char="•"/>
            </a:pPr>
            <a:r>
              <a:rPr lang="en-US" dirty="0" smtClean="0"/>
              <a:t>Reducing machine failures,</a:t>
            </a:r>
            <a:r>
              <a:rPr lang="en-US" baseline="0" dirty="0" smtClean="0"/>
              <a:t> which saves lot of money</a:t>
            </a:r>
            <a:endParaRPr lang="en-US" dirty="0" smtClean="0"/>
          </a:p>
          <a:p>
            <a:pPr marL="171450" indent="-171450">
              <a:buFont typeface="Arial" panose="020B0604020202020204" pitchFamily="34" charset="0"/>
              <a:buChar char="•"/>
            </a:pPr>
            <a:r>
              <a:rPr lang="en-US" dirty="0" smtClean="0"/>
              <a:t>Extend asset life</a:t>
            </a:r>
          </a:p>
          <a:p>
            <a:pPr marL="171450" indent="-171450">
              <a:buFont typeface="Arial" panose="020B0604020202020204" pitchFamily="34" charset="0"/>
              <a:buChar char="•"/>
            </a:pPr>
            <a:r>
              <a:rPr lang="en-US" dirty="0" smtClean="0"/>
              <a:t>Increase the rate of production</a:t>
            </a:r>
          </a:p>
          <a:p>
            <a:pPr marL="171450" indent="-171450">
              <a:buFont typeface="Arial" panose="020B0604020202020204" pitchFamily="34" charset="0"/>
              <a:buChar char="•"/>
            </a:pPr>
            <a:r>
              <a:rPr lang="en-US" dirty="0" smtClean="0"/>
              <a:t>Cut maintenance costs</a:t>
            </a:r>
          </a:p>
          <a:p>
            <a:r>
              <a:rPr lang="en-US" b="1" dirty="0" err="1" smtClean="0"/>
              <a:t>Prioritising</a:t>
            </a:r>
            <a:r>
              <a:rPr lang="en-US" b="1" dirty="0" smtClean="0"/>
              <a:t> Maintenance Tasks</a:t>
            </a:r>
          </a:p>
          <a:p>
            <a:r>
              <a:rPr lang="en-US" dirty="0" smtClean="0"/>
              <a:t>With frequent and reliable updates about your machinery, you have a real-time list of potential maintenance tasks and their priority.</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2063070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over all design of the solution, </a:t>
            </a:r>
          </a:p>
          <a:p>
            <a:r>
              <a:rPr lang="en-US" baseline="0" dirty="0" smtClean="0"/>
              <a:t>All  attributes  wind turbine sensor – fetch – </a:t>
            </a:r>
            <a:r>
              <a:rPr lang="en-US" baseline="0" dirty="0" err="1" smtClean="0"/>
              <a:t>api</a:t>
            </a:r>
            <a:r>
              <a:rPr lang="en-US" baseline="0" dirty="0" smtClean="0"/>
              <a:t> into GGSA, </a:t>
            </a:r>
          </a:p>
          <a:p>
            <a:pPr marL="171450" indent="-171450">
              <a:buFont typeface="Arial" panose="020B0604020202020204" pitchFamily="34" charset="0"/>
              <a:buChar char="•"/>
            </a:pPr>
            <a:r>
              <a:rPr lang="en-US" baseline="0" dirty="0" smtClean="0"/>
              <a:t>GGSA – mathematical operations are performed, based on patterns or deviations it can generate some alerts</a:t>
            </a:r>
          </a:p>
          <a:p>
            <a:pPr marL="171450" indent="-171450">
              <a:buFont typeface="Arial" panose="020B0604020202020204" pitchFamily="34" charset="0"/>
              <a:buChar char="•"/>
            </a:pPr>
            <a:r>
              <a:rPr lang="en-US" baseline="0" dirty="0" smtClean="0"/>
              <a:t>Final Filtered data gets populated</a:t>
            </a:r>
          </a:p>
          <a:p>
            <a:pPr marL="171450" indent="-171450">
              <a:buFont typeface="Arial" panose="020B0604020202020204" pitchFamily="34" charset="0"/>
              <a:buChar char="•"/>
            </a:pPr>
            <a:endParaRPr lang="en-US" baseline="0" dirty="0" smtClean="0"/>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aseline="0" dirty="0" smtClean="0"/>
              <a:t>now lets get into the low level details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409805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It revolves around the principle of predictive maintenance, which is a proactive way of fixing malfunctioning equipment before they cause problems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a:t>
            </a:fld>
            <a:endParaRPr lang="en-US" dirty="0"/>
          </a:p>
        </p:txBody>
      </p:sp>
    </p:spTree>
    <p:extLst>
      <p:ext uri="{BB962C8B-B14F-4D97-AF65-F5344CB8AC3E}">
        <p14:creationId xmlns:p14="http://schemas.microsoft.com/office/powerpoint/2010/main" val="343896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publish-subscribe based distributed queuing system</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A Topic is a category/feed name to which records are stored and published.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smtClean="0"/>
              <a:t>features</a:t>
            </a:r>
          </a:p>
          <a:p>
            <a:pPr marL="171450" indent="-171450">
              <a:buFont typeface="Arial" panose="020B0604020202020204" pitchFamily="34" charset="0"/>
              <a:buChar char="•"/>
            </a:pPr>
            <a:r>
              <a:rPr lang="en-US" sz="1100" kern="1200" dirty="0" smtClean="0">
                <a:solidFill>
                  <a:srgbClr val="000000"/>
                </a:solidFill>
                <a:effectLst/>
                <a:latin typeface="+mn-lt"/>
                <a:ea typeface="+mn-ea"/>
                <a:cs typeface="+mn-cs"/>
              </a:rPr>
              <a:t>Kafka topics are multi-subscriber. </a:t>
            </a:r>
          </a:p>
          <a:p>
            <a:pPr marL="171450" indent="-171450">
              <a:buFont typeface="Arial" panose="020B0604020202020204" pitchFamily="34" charset="0"/>
              <a:buChar char="•"/>
            </a:pPr>
            <a:r>
              <a:rPr lang="en-US" dirty="0" smtClean="0"/>
              <a:t>Records published to the cluster stay in the cluster until a configurable retention period has passed by. </a:t>
            </a:r>
          </a:p>
          <a:p>
            <a:pPr marL="171450" indent="-171450">
              <a:buFont typeface="Arial" panose="020B0604020202020204" pitchFamily="34" charset="0"/>
              <a:buChar char="•"/>
            </a:pPr>
            <a:r>
              <a:rPr lang="en-US" sz="1100" kern="1200" dirty="0" smtClean="0">
                <a:solidFill>
                  <a:srgbClr val="000000"/>
                </a:solidFill>
                <a:effectLst/>
                <a:latin typeface="+mn-lt"/>
                <a:ea typeface="+mn-ea"/>
                <a:cs typeface="+mn-cs"/>
              </a:rPr>
              <a:t> The performance of Kafka is not affected by the data size of messages, so retaining lots of data is not a problem.</a:t>
            </a:r>
          </a:p>
          <a:p>
            <a:pPr marL="171450" indent="-171450">
              <a:buFont typeface="Arial" panose="020B0604020202020204" pitchFamily="34" charset="0"/>
              <a:buChar char="•"/>
            </a:pPr>
            <a:r>
              <a:rPr lang="en-US" sz="1100" kern="1200" dirty="0" smtClean="0">
                <a:solidFill>
                  <a:srgbClr val="000000"/>
                </a:solidFill>
                <a:effectLst/>
                <a:latin typeface="+mn-lt"/>
                <a:ea typeface="+mn-ea"/>
                <a:cs typeface="+mn-cs"/>
              </a:rPr>
              <a:t>Log retention period – size based,</a:t>
            </a:r>
            <a:r>
              <a:rPr lang="en-US" sz="1100" kern="1200" baseline="0" dirty="0" smtClean="0">
                <a:solidFill>
                  <a:srgbClr val="000000"/>
                </a:solidFill>
                <a:effectLst/>
                <a:latin typeface="+mn-lt"/>
                <a:ea typeface="+mn-ea"/>
                <a:cs typeface="+mn-cs"/>
              </a:rPr>
              <a:t> time based, 3 days as of now</a:t>
            </a:r>
            <a:endParaRPr lang="en-US" sz="1100" kern="1200" dirty="0" smtClean="0">
              <a:solidFill>
                <a:srgbClr val="000000"/>
              </a:solidFill>
              <a:effectLst/>
              <a:latin typeface="+mn-lt"/>
              <a:ea typeface="+mn-ea"/>
              <a:cs typeface="+mn-cs"/>
            </a:endParaRPr>
          </a:p>
          <a:p>
            <a:pPr marL="171450" indent="-171450">
              <a:buFont typeface="Arial" panose="020B0604020202020204" pitchFamily="34" charset="0"/>
              <a:buChar char="•"/>
            </a:pPr>
            <a:r>
              <a:rPr lang="en-US" dirty="0" smtClean="0"/>
              <a:t>Kafka retains records in the log, making the consumers responsible for tracking the position in the log, known as the “offset”. Typically, a consumer advances the offset in a linear manner as messages are read.</a:t>
            </a:r>
          </a:p>
          <a:p>
            <a:pPr marL="171450" indent="-171450">
              <a:buFont typeface="Arial" panose="020B0604020202020204" pitchFamily="34" charset="0"/>
              <a:buChar char="•"/>
            </a:pPr>
            <a:r>
              <a:rPr lang="en-US" dirty="0" smtClean="0"/>
              <a:t>consumer can reset to an older offset when reprocessing records.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3291743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Kafka</a:t>
            </a:r>
            <a:r>
              <a:rPr lang="en-US" baseline="0" dirty="0" smtClean="0"/>
              <a:t> comes by default in GGSA</a:t>
            </a:r>
          </a:p>
          <a:p>
            <a:pPr marL="171450" indent="-171450">
              <a:buFont typeface="Arial" panose="020B0604020202020204" pitchFamily="34" charset="0"/>
              <a:buChar char="•"/>
            </a:pPr>
            <a:r>
              <a:rPr lang="en-US" baseline="0" dirty="0" smtClean="0"/>
              <a:t>Tested </a:t>
            </a:r>
            <a:r>
              <a:rPr lang="en-US" baseline="0" dirty="0" err="1" smtClean="0"/>
              <a:t>kafka</a:t>
            </a:r>
            <a:r>
              <a:rPr lang="en-US" baseline="0" dirty="0" smtClean="0"/>
              <a:t> by topic </a:t>
            </a:r>
            <a:r>
              <a:rPr lang="en-US" baseline="0" dirty="0" err="1" smtClean="0"/>
              <a:t>sensorData</a:t>
            </a:r>
            <a:r>
              <a:rPr lang="en-US" baseline="0" dirty="0" smtClean="0"/>
              <a:t>, 2 sessions to GGSA</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413902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Autonomous db populate automatically</a:t>
            </a:r>
            <a:r>
              <a:rPr lang="en-US" baseline="0" dirty="0" smtClean="0"/>
              <a:t> – filtered data</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9</a:t>
            </a:fld>
            <a:endParaRPr lang="en-US" dirty="0"/>
          </a:p>
        </p:txBody>
      </p:sp>
    </p:spTree>
    <p:extLst>
      <p:ext uri="{BB962C8B-B14F-4D97-AF65-F5344CB8AC3E}">
        <p14:creationId xmlns:p14="http://schemas.microsoft.com/office/powerpoint/2010/main" val="1836424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AD228D9E-27DD-E446-A14D-E6A845470E88}" type="datetime1">
              <a:t>6/1/2022</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6/1/2022</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E882AC-368C-2E40-AAAC-71FAD4875E3E}"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3C5E9B58-B789-B945-9617-A577D094D8AD}"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A9B39B2B-5066-E54E-9799-B37BEB03578F}"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291D958-25E6-7548-A7E8-1221B6B7A346}"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AE8F68AE-DA18-F245-A173-FB37D0213783}"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327E513-43D9-144E-B72A-1AE28C440259}"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51262B-FFFD-A541-A02C-3B0D29DE70AC}"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944B0DF1-2629-BC47-B960-531859E12E41}" type="datetime1">
              <a:t>6/1/2022</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BC86A2D8-45CB-974E-B7EF-5056C2B63D14}" type="datetime1">
              <a:t>6/1/2022</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6/1/2022</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6/1/2022</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6/1/2022</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CD5E2D-28C6-054B-8A13-A7C67B876E87}"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3F5E45-EF96-B94C-9256-70C444D22324}"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BCC7D1-0055-5B49-B52A-0AAA925946EB}"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909952-AE77-1344-9FE5-B03BA44151BF}"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7B6D8D03-50B7-F64A-978E-2C38678290ED}"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6/1/2022</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7E802E30-607E-9F49-A003-049D48B845AC}"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6/1/2022</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6/1/2022</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6/1/2022</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6/1/2022</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6/1/2022</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E163461E-F19F-0245-B8FB-B0739365A1E7}" type="datetime1">
              <a:t>6/1/2022</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878C17B0-E879-3643-ACAE-3A5DA72F990D}" type="datetime1">
              <a:t>6/1/2022</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6EB398E9-DA3F-F44A-8ADE-87FE87BE086A}" type="datetime1">
              <a:t>6/1/2022</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800271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F7813DC6-A960-1943-A958-09B9E1454EF0}" type="datetime1">
              <a:t>6/1/2022</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144000"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814" y="3429451"/>
            <a:ext cx="91440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6"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4007098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7740E65-FBEF-4B4B-80FF-B15FF6031ED2}" type="datetime1">
              <a:t>6/1/2022</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CAB8501-70E9-CC4D-8542-9ED4CC505A7E}" type="datetime1">
              <a:t>6/1/2022</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45DB6F7A-0F9B-2447-A185-0A11C5AF2013}" type="datetime1">
              <a:t>6/1/2022</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FA62D-784F-FE46-A091-24B4C9C0F1D7}" type="datetime1">
              <a:t>6/1/2022</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6/1/2022</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94" r:id="rId4"/>
    <p:sldLayoutId id="2147483695"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4.gif"/></Relationships>
</file>

<file path=ppt/slides/_rels/slide2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802648" cy="1470025"/>
          </a:xfrm>
        </p:spPr>
        <p:txBody>
          <a:bodyPr/>
          <a:lstStyle/>
          <a:p>
            <a:r>
              <a:rPr lang="en-US" sz="3200" b="1" dirty="0"/>
              <a:t>IOT Wind Turbine Insights and Intelligence using </a:t>
            </a:r>
            <a:r>
              <a:rPr lang="en-US" sz="3200" b="1" dirty="0" smtClean="0"/>
              <a:t>GGSA</a:t>
            </a:r>
            <a:endParaRPr lang="en-US" sz="3200" b="1" i="1" dirty="0"/>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3875" y="2575871"/>
            <a:ext cx="4167061" cy="2623705"/>
          </a:xfrm>
          <a:prstGeom prst="rect">
            <a:avLst/>
          </a:prstGeom>
        </p:spPr>
      </p:pic>
    </p:spTree>
    <p:extLst>
      <p:ext uri="{BB962C8B-B14F-4D97-AF65-F5344CB8AC3E}">
        <p14:creationId xmlns:p14="http://schemas.microsoft.com/office/powerpoint/2010/main" val="313446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gray">
          <a:xfrm>
            <a:off x="1078787" y="769333"/>
            <a:ext cx="10738838" cy="5034337"/>
          </a:xfrm>
          <a:prstGeom prst="rect">
            <a:avLst/>
          </a:prstGeom>
          <a:blipFill dpi="0" rotWithShape="1">
            <a:blip r:embed="rId2">
              <a:alphaModFix amt="32000"/>
              <a:extLst>
                <a:ext uri="{28A0092B-C50C-407E-A947-70E740481C1C}">
                  <a14:useLocalDpi xmlns:a14="http://schemas.microsoft.com/office/drawing/2010/main" val="0"/>
                </a:ext>
              </a:extLst>
            </a:blip>
            <a:srcRect/>
            <a:stretch>
              <a:fillRect/>
            </a:stretch>
          </a:blip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10</a:t>
            </a:fld>
            <a:endParaRPr lang="en-US"/>
          </a:p>
        </p:txBody>
      </p:sp>
      <p:sp>
        <p:nvSpPr>
          <p:cNvPr id="4" name="TextBox 3"/>
          <p:cNvSpPr txBox="1"/>
          <p:nvPr/>
        </p:nvSpPr>
        <p:spPr>
          <a:xfrm>
            <a:off x="367747" y="272377"/>
            <a:ext cx="11449878" cy="993913"/>
          </a:xfrm>
          <a:prstGeom prst="rect">
            <a:avLst/>
          </a:prstGeom>
          <a:noFill/>
        </p:spPr>
        <p:txBody>
          <a:bodyPr wrap="square" lIns="0" tIns="0" rIns="0" bIns="0" rtlCol="0">
            <a:noAutofit/>
          </a:bodyPr>
          <a:lstStyle/>
          <a:p>
            <a:pPr>
              <a:lnSpc>
                <a:spcPct val="90000"/>
              </a:lnSpc>
            </a:pPr>
            <a:r>
              <a:rPr lang="en-US" b="1" dirty="0" smtClean="0"/>
              <a:t>Step 4: Looping step 2,3 using bash script for every 1 min as a child process and detaching it from the terminal</a:t>
            </a:r>
          </a:p>
        </p:txBody>
      </p:sp>
      <p:sp>
        <p:nvSpPr>
          <p:cNvPr id="5" name="TextBox 4"/>
          <p:cNvSpPr txBox="1"/>
          <p:nvPr/>
        </p:nvSpPr>
        <p:spPr>
          <a:xfrm>
            <a:off x="2301523" y="1371600"/>
            <a:ext cx="10455966" cy="2554357"/>
          </a:xfrm>
          <a:prstGeom prst="rect">
            <a:avLst/>
          </a:prstGeom>
          <a:noFill/>
        </p:spPr>
        <p:txBody>
          <a:bodyPr wrap="square" lIns="0" tIns="0" rIns="0" bIns="0" rtlCol="0">
            <a:noAutofit/>
          </a:bodyPr>
          <a:lstStyle/>
          <a:p>
            <a:pPr marL="342900" indent="-342900">
              <a:lnSpc>
                <a:spcPct val="90000"/>
              </a:lnSpc>
              <a:buClr>
                <a:schemeClr val="accent4"/>
              </a:buClr>
              <a:buFont typeface="+mj-lt"/>
              <a:buAutoNum type="arabicPeriod"/>
            </a:pPr>
            <a:endParaRPr lang="en-US" dirty="0"/>
          </a:p>
          <a:p>
            <a:pPr marL="342900" indent="-342900">
              <a:lnSpc>
                <a:spcPct val="90000"/>
              </a:lnSpc>
              <a:buClr>
                <a:schemeClr val="accent4"/>
              </a:buClr>
              <a:buFont typeface="+mj-lt"/>
              <a:buAutoNum type="arabicPeriod"/>
            </a:pPr>
            <a:r>
              <a:rPr lang="en-US" dirty="0"/>
              <a:t>while true</a:t>
            </a:r>
          </a:p>
          <a:p>
            <a:pPr marL="342900" indent="-342900">
              <a:lnSpc>
                <a:spcPct val="90000"/>
              </a:lnSpc>
              <a:buClr>
                <a:schemeClr val="accent4"/>
              </a:buClr>
              <a:buFont typeface="+mj-lt"/>
              <a:buAutoNum type="arabicPeriod"/>
            </a:pPr>
            <a:r>
              <a:rPr lang="en-US" dirty="0" smtClean="0"/>
              <a:t>do</a:t>
            </a:r>
            <a:endParaRPr lang="en-US" dirty="0"/>
          </a:p>
          <a:p>
            <a:pPr marL="342900" indent="-342900">
              <a:lnSpc>
                <a:spcPct val="90000"/>
              </a:lnSpc>
              <a:buClr>
                <a:schemeClr val="accent4"/>
              </a:buClr>
              <a:buFont typeface="+mj-lt"/>
              <a:buAutoNum type="arabicPeriod"/>
            </a:pPr>
            <a:r>
              <a:rPr lang="en-US" dirty="0"/>
              <a:t>    </a:t>
            </a:r>
            <a:r>
              <a:rPr lang="en-US" dirty="0" smtClean="0"/>
              <a:t>python3 getWindTurbineAttributes.py</a:t>
            </a:r>
            <a:endParaRPr lang="en-US" dirty="0"/>
          </a:p>
          <a:p>
            <a:pPr marL="342900" indent="-342900">
              <a:lnSpc>
                <a:spcPct val="90000"/>
              </a:lnSpc>
              <a:buClr>
                <a:schemeClr val="accent4"/>
              </a:buClr>
              <a:buFont typeface="+mj-lt"/>
              <a:buAutoNum type="arabicPeriod"/>
            </a:pPr>
            <a:r>
              <a:rPr lang="en-US" dirty="0"/>
              <a:t>    bin/kafka-console-producer.sh --broker-list localhost:9092 --topic </a:t>
            </a:r>
            <a:r>
              <a:rPr lang="en-US" dirty="0" err="1" smtClean="0"/>
              <a:t>sensorData</a:t>
            </a:r>
            <a:r>
              <a:rPr lang="en-US" dirty="0" smtClean="0"/>
              <a:t> &lt; </a:t>
            </a:r>
            <a:r>
              <a:rPr lang="en-US" dirty="0" err="1" smtClean="0"/>
              <a:t>data.json</a:t>
            </a:r>
            <a:endParaRPr lang="en-US" dirty="0"/>
          </a:p>
          <a:p>
            <a:pPr marL="342900" indent="-342900">
              <a:lnSpc>
                <a:spcPct val="90000"/>
              </a:lnSpc>
              <a:buClr>
                <a:schemeClr val="accent4"/>
              </a:buClr>
              <a:buFont typeface="+mj-lt"/>
              <a:buAutoNum type="arabicPeriod"/>
            </a:pPr>
            <a:r>
              <a:rPr lang="en-US" dirty="0"/>
              <a:t>    sleep 60</a:t>
            </a:r>
          </a:p>
          <a:p>
            <a:pPr marL="342900" indent="-342900">
              <a:lnSpc>
                <a:spcPct val="90000"/>
              </a:lnSpc>
              <a:buClr>
                <a:schemeClr val="accent4"/>
              </a:buClr>
              <a:buFont typeface="+mj-lt"/>
              <a:buAutoNum type="arabicPeriod"/>
            </a:pPr>
            <a:r>
              <a:rPr lang="en-US" dirty="0"/>
              <a:t>done</a:t>
            </a:r>
          </a:p>
          <a:p>
            <a:pPr marL="342900" indent="-342900">
              <a:lnSpc>
                <a:spcPct val="90000"/>
              </a:lnSpc>
              <a:buClr>
                <a:schemeClr val="accent4"/>
              </a:buClr>
              <a:buFont typeface="+mj-lt"/>
              <a:buAutoNum type="arabicPeriod"/>
            </a:pPr>
            <a:endParaRPr lang="en-US" dirty="0"/>
          </a:p>
          <a:p>
            <a:pPr marL="342900" indent="-342900">
              <a:lnSpc>
                <a:spcPct val="90000"/>
              </a:lnSpc>
              <a:buClr>
                <a:schemeClr val="accent4"/>
              </a:buClr>
              <a:buFont typeface="+mj-lt"/>
              <a:buAutoNum type="arabicPeriod"/>
            </a:pPr>
            <a:endParaRPr lang="en-US" dirty="0" smtClean="0"/>
          </a:p>
        </p:txBody>
      </p:sp>
      <p:sp>
        <p:nvSpPr>
          <p:cNvPr id="6" name="Pentagon 5"/>
          <p:cNvSpPr/>
          <p:nvPr/>
        </p:nvSpPr>
        <p:spPr bwMode="gray">
          <a:xfrm>
            <a:off x="1784019" y="1666202"/>
            <a:ext cx="785191" cy="188844"/>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Tree>
    <p:extLst>
      <p:ext uri="{BB962C8B-B14F-4D97-AF65-F5344CB8AC3E}">
        <p14:creationId xmlns:p14="http://schemas.microsoft.com/office/powerpoint/2010/main" val="374949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repeatCount="indefinite" accel="50000" decel="50000" fill="hold" grpId="1" nodeType="withEffect">
                                  <p:stCondLst>
                                    <p:cond delay="0"/>
                                  </p:stCondLst>
                                  <p:childTnLst>
                                    <p:animMotion origin="layout" path="M -2.12555E-6 -2.96296E-6 L 0.0013 0.17894 " pathEditMode="relative" rAng="0" ptsTypes="AA">
                                      <p:cBhvr>
                                        <p:cTn id="9" dur="5000" fill="hold"/>
                                        <p:tgtEl>
                                          <p:spTgt spid="6"/>
                                        </p:tgtEl>
                                        <p:attrNameLst>
                                          <p:attrName>ppt_x</p:attrName>
                                          <p:attrName>ppt_y</p:attrName>
                                        </p:attrNameLst>
                                      </p:cBhvr>
                                      <p:rCtr x="65" y="89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11</a:t>
            </a:fld>
            <a:endParaRPr lang="en-US"/>
          </a:p>
        </p:txBody>
      </p:sp>
      <p:sp>
        <p:nvSpPr>
          <p:cNvPr id="4" name="AutoShape 2" descr="image.png"/>
          <p:cNvSpPr>
            <a:spLocks noChangeAspect="1" noChangeArrowheads="1"/>
          </p:cNvSpPr>
          <p:nvPr/>
        </p:nvSpPr>
        <p:spPr bwMode="auto">
          <a:xfrm>
            <a:off x="155575" y="-144463"/>
            <a:ext cx="6960842" cy="696086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427383" y="397565"/>
            <a:ext cx="11230290" cy="5781456"/>
          </a:xfrm>
          <a:prstGeom prst="rect">
            <a:avLst/>
          </a:prstGeom>
        </p:spPr>
      </p:pic>
    </p:spTree>
    <p:extLst>
      <p:ext uri="{BB962C8B-B14F-4D97-AF65-F5344CB8AC3E}">
        <p14:creationId xmlns:p14="http://schemas.microsoft.com/office/powerpoint/2010/main" val="351806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12</a:t>
            </a:fld>
            <a:endParaRPr lang="en-US"/>
          </a:p>
        </p:txBody>
      </p:sp>
      <p:pic>
        <p:nvPicPr>
          <p:cNvPr id="4" name="Picture 3"/>
          <p:cNvPicPr>
            <a:picLocks noChangeAspect="1"/>
          </p:cNvPicPr>
          <p:nvPr/>
        </p:nvPicPr>
        <p:blipFill>
          <a:blip r:embed="rId2"/>
          <a:stretch>
            <a:fillRect/>
          </a:stretch>
        </p:blipFill>
        <p:spPr>
          <a:xfrm>
            <a:off x="407504" y="355430"/>
            <a:ext cx="11340548" cy="5734920"/>
          </a:xfrm>
          <a:prstGeom prst="rect">
            <a:avLst/>
          </a:prstGeom>
        </p:spPr>
      </p:pic>
    </p:spTree>
    <p:extLst>
      <p:ext uri="{BB962C8B-B14F-4D97-AF65-F5344CB8AC3E}">
        <p14:creationId xmlns:p14="http://schemas.microsoft.com/office/powerpoint/2010/main" val="403902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13</a:t>
            </a:fld>
            <a:endParaRPr lang="en-US"/>
          </a:p>
        </p:txBody>
      </p:sp>
      <p:sp>
        <p:nvSpPr>
          <p:cNvPr id="4" name="TextBox 3"/>
          <p:cNvSpPr txBox="1"/>
          <p:nvPr/>
        </p:nvSpPr>
        <p:spPr>
          <a:xfrm>
            <a:off x="367748" y="367747"/>
            <a:ext cx="8333187" cy="298174"/>
          </a:xfrm>
          <a:prstGeom prst="rect">
            <a:avLst/>
          </a:prstGeom>
          <a:noFill/>
        </p:spPr>
        <p:txBody>
          <a:bodyPr wrap="square" lIns="0" tIns="0" rIns="0" bIns="0" rtlCol="0">
            <a:noAutofit/>
          </a:bodyPr>
          <a:lstStyle/>
          <a:p>
            <a:pPr>
              <a:lnSpc>
                <a:spcPct val="90000"/>
              </a:lnSpc>
            </a:pPr>
            <a:r>
              <a:rPr lang="en-US" b="1" dirty="0" smtClean="0"/>
              <a:t>Step 5: Identifying the patterns in the data for the events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48" y="755374"/>
            <a:ext cx="11469756" cy="5377069"/>
          </a:xfrm>
          <a:prstGeom prst="rect">
            <a:avLst/>
          </a:prstGeom>
        </p:spPr>
      </p:pic>
    </p:spTree>
    <p:extLst>
      <p:ext uri="{BB962C8B-B14F-4D97-AF65-F5344CB8AC3E}">
        <p14:creationId xmlns:p14="http://schemas.microsoft.com/office/powerpoint/2010/main" val="122449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14</a:t>
            </a:fld>
            <a:endParaRPr lang="en-US"/>
          </a:p>
        </p:txBody>
      </p:sp>
      <p:sp>
        <p:nvSpPr>
          <p:cNvPr id="4" name="TextBox 3"/>
          <p:cNvSpPr txBox="1"/>
          <p:nvPr/>
        </p:nvSpPr>
        <p:spPr>
          <a:xfrm>
            <a:off x="357809" y="387626"/>
            <a:ext cx="4651513" cy="536713"/>
          </a:xfrm>
          <a:prstGeom prst="rect">
            <a:avLst/>
          </a:prstGeom>
          <a:noFill/>
        </p:spPr>
        <p:txBody>
          <a:bodyPr wrap="square" lIns="0" tIns="0" rIns="0" bIns="0" rtlCol="0">
            <a:noAutofit/>
          </a:bodyPr>
          <a:lstStyle/>
          <a:p>
            <a:pPr>
              <a:lnSpc>
                <a:spcPct val="90000"/>
              </a:lnSpc>
            </a:pPr>
            <a:r>
              <a:rPr lang="en-US" b="1" dirty="0" smtClean="0"/>
              <a:t>Step 6: Visualizing the data</a:t>
            </a:r>
          </a:p>
        </p:txBody>
      </p:sp>
      <p:pic>
        <p:nvPicPr>
          <p:cNvPr id="5" name="Picture 4"/>
          <p:cNvPicPr>
            <a:picLocks noChangeAspect="1"/>
          </p:cNvPicPr>
          <p:nvPr/>
        </p:nvPicPr>
        <p:blipFill>
          <a:blip r:embed="rId2"/>
          <a:stretch>
            <a:fillRect/>
          </a:stretch>
        </p:blipFill>
        <p:spPr>
          <a:xfrm>
            <a:off x="467871" y="1028514"/>
            <a:ext cx="11435540" cy="4632547"/>
          </a:xfrm>
          <a:prstGeom prst="rect">
            <a:avLst/>
          </a:prstGeom>
        </p:spPr>
      </p:pic>
    </p:spTree>
    <p:extLst>
      <p:ext uri="{BB962C8B-B14F-4D97-AF65-F5344CB8AC3E}">
        <p14:creationId xmlns:p14="http://schemas.microsoft.com/office/powerpoint/2010/main" val="332695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15</a:t>
            </a:fld>
            <a:endParaRPr lang="en-US"/>
          </a:p>
        </p:txBody>
      </p:sp>
      <p:sp>
        <p:nvSpPr>
          <p:cNvPr id="4" name="TextBox 3"/>
          <p:cNvSpPr txBox="1"/>
          <p:nvPr/>
        </p:nvSpPr>
        <p:spPr>
          <a:xfrm>
            <a:off x="387626" y="308114"/>
            <a:ext cx="5595731" cy="403528"/>
          </a:xfrm>
          <a:prstGeom prst="rect">
            <a:avLst/>
          </a:prstGeom>
          <a:noFill/>
        </p:spPr>
        <p:txBody>
          <a:bodyPr wrap="square" lIns="0" tIns="0" rIns="0" bIns="0" rtlCol="0">
            <a:noAutofit/>
          </a:bodyPr>
          <a:lstStyle/>
          <a:p>
            <a:pPr>
              <a:lnSpc>
                <a:spcPct val="90000"/>
              </a:lnSpc>
            </a:pPr>
            <a:r>
              <a:rPr lang="en-US" b="1" dirty="0"/>
              <a:t>Step </a:t>
            </a:r>
            <a:r>
              <a:rPr lang="en-US" b="1" dirty="0" smtClean="0"/>
              <a:t>7: Predicting the Events and triggering an Integration</a:t>
            </a:r>
            <a:endParaRPr lang="en-US" b="1" dirty="0"/>
          </a:p>
          <a:p>
            <a:pPr>
              <a:lnSpc>
                <a:spcPct val="90000"/>
              </a:lnSpc>
            </a:pPr>
            <a:endParaRPr lang="en-US" dirty="0" smtClean="0"/>
          </a:p>
        </p:txBody>
      </p:sp>
      <p:pic>
        <p:nvPicPr>
          <p:cNvPr id="5" name="Picture 4"/>
          <p:cNvPicPr>
            <a:picLocks noChangeAspect="1"/>
          </p:cNvPicPr>
          <p:nvPr/>
        </p:nvPicPr>
        <p:blipFill>
          <a:blip r:embed="rId2"/>
          <a:stretch>
            <a:fillRect/>
          </a:stretch>
        </p:blipFill>
        <p:spPr>
          <a:xfrm>
            <a:off x="387626" y="852754"/>
            <a:ext cx="11449928" cy="5309507"/>
          </a:xfrm>
          <a:prstGeom prst="rect">
            <a:avLst/>
          </a:prstGeom>
        </p:spPr>
      </p:pic>
    </p:spTree>
    <p:extLst>
      <p:ext uri="{BB962C8B-B14F-4D97-AF65-F5344CB8AC3E}">
        <p14:creationId xmlns:p14="http://schemas.microsoft.com/office/powerpoint/2010/main" val="17103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8273552" y="6536370"/>
            <a:ext cx="2702495" cy="182880"/>
          </a:xfrm>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a:xfrm>
            <a:off x="10976335" y="6536370"/>
            <a:ext cx="333467" cy="182880"/>
          </a:xfrm>
        </p:spPr>
        <p:txBody>
          <a:bodyPr/>
          <a:lstStyle/>
          <a:p>
            <a:fld id="{C51EAA63-D034-42AE-91FA-B13B9518C7BE}" type="slidenum">
              <a:rPr lang="en-US" smtClean="0"/>
              <a:t>16</a:t>
            </a:fld>
            <a:endParaRPr lang="en-US"/>
          </a:p>
        </p:txBody>
      </p:sp>
      <p:sp>
        <p:nvSpPr>
          <p:cNvPr id="5" name="TextBox 4"/>
          <p:cNvSpPr txBox="1"/>
          <p:nvPr/>
        </p:nvSpPr>
        <p:spPr>
          <a:xfrm>
            <a:off x="357808" y="377688"/>
            <a:ext cx="5377069" cy="1043609"/>
          </a:xfrm>
          <a:prstGeom prst="rect">
            <a:avLst/>
          </a:prstGeom>
          <a:noFill/>
        </p:spPr>
        <p:txBody>
          <a:bodyPr wrap="square" lIns="0" tIns="0" rIns="0" bIns="0" rtlCol="0">
            <a:noAutofit/>
          </a:bodyPr>
          <a:lstStyle/>
          <a:p>
            <a:pPr>
              <a:lnSpc>
                <a:spcPct val="90000"/>
              </a:lnSpc>
            </a:pPr>
            <a:r>
              <a:rPr lang="en-US" b="1" dirty="0"/>
              <a:t>Step </a:t>
            </a:r>
            <a:r>
              <a:rPr lang="en-US" b="1" dirty="0" smtClean="0"/>
              <a:t>7: Creating WAM Activity in IOT Work Order</a:t>
            </a:r>
            <a:endParaRPr lang="en-US" dirty="0"/>
          </a:p>
          <a:p>
            <a:pPr>
              <a:lnSpc>
                <a:spcPct val="90000"/>
              </a:lnSpc>
            </a:pPr>
            <a:endParaRPr lang="en-US" dirty="0" smtClean="0"/>
          </a:p>
        </p:txBody>
      </p:sp>
      <p:pic>
        <p:nvPicPr>
          <p:cNvPr id="6" name="Picture 5"/>
          <p:cNvPicPr>
            <a:picLocks noChangeAspect="1"/>
          </p:cNvPicPr>
          <p:nvPr/>
        </p:nvPicPr>
        <p:blipFill>
          <a:blip r:embed="rId2"/>
          <a:stretch>
            <a:fillRect/>
          </a:stretch>
        </p:blipFill>
        <p:spPr>
          <a:xfrm>
            <a:off x="337928" y="1108214"/>
            <a:ext cx="11516423" cy="5004351"/>
          </a:xfrm>
          <a:prstGeom prst="rect">
            <a:avLst/>
          </a:prstGeom>
        </p:spPr>
      </p:pic>
    </p:spTree>
    <p:extLst>
      <p:ext uri="{BB962C8B-B14F-4D97-AF65-F5344CB8AC3E}">
        <p14:creationId xmlns:p14="http://schemas.microsoft.com/office/powerpoint/2010/main" val="359850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17</a:t>
            </a:fld>
            <a:endParaRPr lang="en-US"/>
          </a:p>
        </p:txBody>
      </p:sp>
      <p:sp>
        <p:nvSpPr>
          <p:cNvPr id="4" name="TextBox 3"/>
          <p:cNvSpPr txBox="1"/>
          <p:nvPr/>
        </p:nvSpPr>
        <p:spPr>
          <a:xfrm>
            <a:off x="424401" y="623183"/>
            <a:ext cx="45720" cy="45720"/>
          </a:xfrm>
          <a:prstGeom prst="rect">
            <a:avLst/>
          </a:prstGeom>
          <a:noFill/>
        </p:spPr>
        <p:txBody>
          <a:bodyPr wrap="square" lIns="0" tIns="0" rIns="0" bIns="0" rtlCol="0">
            <a:noAutofit/>
          </a:bodyPr>
          <a:lstStyle/>
          <a:p>
            <a:pPr>
              <a:lnSpc>
                <a:spcPct val="90000"/>
              </a:lnSpc>
            </a:pPr>
            <a:endParaRPr lang="en-US" dirty="0" smtClean="0"/>
          </a:p>
        </p:txBody>
      </p:sp>
      <p:sp>
        <p:nvSpPr>
          <p:cNvPr id="6" name="TextBox 5"/>
          <p:cNvSpPr txBox="1"/>
          <p:nvPr/>
        </p:nvSpPr>
        <p:spPr>
          <a:xfrm>
            <a:off x="318052" y="428377"/>
            <a:ext cx="7046844" cy="992919"/>
          </a:xfrm>
          <a:prstGeom prst="rect">
            <a:avLst/>
          </a:prstGeom>
          <a:noFill/>
        </p:spPr>
        <p:txBody>
          <a:bodyPr wrap="square" lIns="0" tIns="0" rIns="0" bIns="0" rtlCol="0">
            <a:noAutofit/>
          </a:bodyPr>
          <a:lstStyle/>
          <a:p>
            <a:pPr>
              <a:lnSpc>
                <a:spcPct val="90000"/>
              </a:lnSpc>
            </a:pPr>
            <a:r>
              <a:rPr lang="en-US" b="1" dirty="0"/>
              <a:t>Step </a:t>
            </a:r>
            <a:r>
              <a:rPr lang="en-US" b="1" dirty="0" smtClean="0"/>
              <a:t>8: Keeping track of all the occurrence of events in database</a:t>
            </a:r>
            <a:endParaRPr lang="en-US" dirty="0"/>
          </a:p>
          <a:p>
            <a:pPr>
              <a:lnSpc>
                <a:spcPct val="90000"/>
              </a:lnSpc>
            </a:pPr>
            <a:endParaRPr lang="en-US" dirty="0" smtClean="0"/>
          </a:p>
        </p:txBody>
      </p:sp>
      <p:pic>
        <p:nvPicPr>
          <p:cNvPr id="7" name="Picture 6"/>
          <p:cNvPicPr>
            <a:picLocks noChangeAspect="1"/>
          </p:cNvPicPr>
          <p:nvPr/>
        </p:nvPicPr>
        <p:blipFill>
          <a:blip r:embed="rId2"/>
          <a:stretch>
            <a:fillRect/>
          </a:stretch>
        </p:blipFill>
        <p:spPr>
          <a:xfrm>
            <a:off x="318052" y="775252"/>
            <a:ext cx="11430000" cy="5379235"/>
          </a:xfrm>
          <a:prstGeom prst="rect">
            <a:avLst/>
          </a:prstGeom>
        </p:spPr>
      </p:pic>
    </p:spTree>
    <p:extLst>
      <p:ext uri="{BB962C8B-B14F-4D97-AF65-F5344CB8AC3E}">
        <p14:creationId xmlns:p14="http://schemas.microsoft.com/office/powerpoint/2010/main" val="417399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18</a:t>
            </a:fld>
            <a:endParaRPr lang="en-US"/>
          </a:p>
        </p:txBody>
      </p:sp>
      <p:sp>
        <p:nvSpPr>
          <p:cNvPr id="4" name="TextBox 3"/>
          <p:cNvSpPr txBox="1"/>
          <p:nvPr/>
        </p:nvSpPr>
        <p:spPr>
          <a:xfrm>
            <a:off x="357809" y="318052"/>
            <a:ext cx="8726556" cy="785191"/>
          </a:xfrm>
          <a:prstGeom prst="rect">
            <a:avLst/>
          </a:prstGeom>
          <a:noFill/>
        </p:spPr>
        <p:txBody>
          <a:bodyPr wrap="square" lIns="0" tIns="0" rIns="0" bIns="0" rtlCol="0">
            <a:noAutofit/>
          </a:bodyPr>
          <a:lstStyle/>
          <a:p>
            <a:pPr>
              <a:lnSpc>
                <a:spcPct val="90000"/>
              </a:lnSpc>
            </a:pPr>
            <a:r>
              <a:rPr lang="en-US" b="1" dirty="0"/>
              <a:t>Step </a:t>
            </a:r>
            <a:r>
              <a:rPr lang="en-US" b="1" dirty="0" smtClean="0"/>
              <a:t>9: Keeping track of max power output and max wind speed per day in the database</a:t>
            </a:r>
            <a:endParaRPr lang="en-US" dirty="0" smtClean="0"/>
          </a:p>
        </p:txBody>
      </p:sp>
      <p:pic>
        <p:nvPicPr>
          <p:cNvPr id="5" name="Picture 4"/>
          <p:cNvPicPr>
            <a:picLocks noChangeAspect="1"/>
          </p:cNvPicPr>
          <p:nvPr/>
        </p:nvPicPr>
        <p:blipFill>
          <a:blip r:embed="rId2"/>
          <a:stretch>
            <a:fillRect/>
          </a:stretch>
        </p:blipFill>
        <p:spPr>
          <a:xfrm>
            <a:off x="357809" y="580116"/>
            <a:ext cx="11539330" cy="5661658"/>
          </a:xfrm>
          <a:prstGeom prst="rect">
            <a:avLst/>
          </a:prstGeom>
        </p:spPr>
      </p:pic>
    </p:spTree>
    <p:extLst>
      <p:ext uri="{BB962C8B-B14F-4D97-AF65-F5344CB8AC3E}">
        <p14:creationId xmlns:p14="http://schemas.microsoft.com/office/powerpoint/2010/main" val="69702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19</a:t>
            </a:fld>
            <a:endParaRPr lang="en-US"/>
          </a:p>
        </p:txBody>
      </p:sp>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40406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Problem Statement/Use case</a:t>
            </a:r>
            <a:endParaRPr lang="en-US" dirty="0"/>
          </a:p>
        </p:txBody>
      </p:sp>
      <p:sp>
        <p:nvSpPr>
          <p:cNvPr id="5" name="Content Placeholder 4"/>
          <p:cNvSpPr>
            <a:spLocks noGrp="1"/>
          </p:cNvSpPr>
          <p:nvPr>
            <p:ph idx="1"/>
          </p:nvPr>
        </p:nvSpPr>
        <p:spPr/>
        <p:txBody>
          <a:bodyPr/>
          <a:lstStyle/>
          <a:p>
            <a:r>
              <a:rPr lang="en-US" dirty="0"/>
              <a:t>To predict and raise alerts for outages, maintenance required, Inspections required  from the sensor data using </a:t>
            </a:r>
            <a:r>
              <a:rPr lang="en-US" dirty="0" smtClean="0"/>
              <a:t>GGSA.</a:t>
            </a:r>
            <a:endParaRPr lang="en-US" dirty="0"/>
          </a:p>
        </p:txBody>
      </p:sp>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2</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118" y="3438939"/>
            <a:ext cx="894523" cy="178904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412" y="3733801"/>
            <a:ext cx="6734175" cy="1628775"/>
          </a:xfrm>
          <a:prstGeom prst="rect">
            <a:avLst/>
          </a:prstGeom>
        </p:spPr>
      </p:pic>
    </p:spTree>
    <p:extLst>
      <p:ext uri="{BB962C8B-B14F-4D97-AF65-F5344CB8AC3E}">
        <p14:creationId xmlns:p14="http://schemas.microsoft.com/office/powerpoint/2010/main" val="179861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20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571500"/>
            <a:ext cx="7620000" cy="5715000"/>
          </a:xfrm>
          <a:prstGeom prst="rect">
            <a:avLst/>
          </a:prstGeom>
        </p:spPr>
      </p:pic>
    </p:spTree>
    <p:extLst>
      <p:ext uri="{BB962C8B-B14F-4D97-AF65-F5344CB8AC3E}">
        <p14:creationId xmlns:p14="http://schemas.microsoft.com/office/powerpoint/2010/main" val="360647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77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22</a:t>
            </a:fld>
            <a:endParaRPr lang="en-US"/>
          </a:p>
        </p:txBody>
      </p:sp>
      <p:sp>
        <p:nvSpPr>
          <p:cNvPr id="4" name="Title 3"/>
          <p:cNvSpPr>
            <a:spLocks noGrp="1"/>
          </p:cNvSpPr>
          <p:nvPr>
            <p:ph type="title"/>
          </p:nvPr>
        </p:nvSpPr>
        <p:spPr/>
        <p:txBody>
          <a:bodyPr/>
          <a:lstStyle/>
          <a:p>
            <a:r>
              <a:rPr lang="en-US" dirty="0" smtClean="0"/>
              <a:t>Connecting to Autonomous Database </a:t>
            </a:r>
            <a:endParaRPr lang="en-US" dirty="0"/>
          </a:p>
        </p:txBody>
      </p:sp>
      <p:sp>
        <p:nvSpPr>
          <p:cNvPr id="5" name="TextBox 4"/>
          <p:cNvSpPr txBox="1"/>
          <p:nvPr/>
        </p:nvSpPr>
        <p:spPr>
          <a:xfrm>
            <a:off x="692727" y="1690255"/>
            <a:ext cx="6982691" cy="2743200"/>
          </a:xfrm>
          <a:prstGeom prst="rect">
            <a:avLst/>
          </a:prstGeom>
          <a:noFill/>
        </p:spPr>
        <p:txBody>
          <a:bodyPr wrap="square" lIns="0" tIns="0" rIns="0" bIns="0" rtlCol="0">
            <a:noAutofit/>
          </a:bodyPr>
          <a:lstStyle/>
          <a:p>
            <a:pPr marL="342900" indent="-342900">
              <a:lnSpc>
                <a:spcPct val="90000"/>
              </a:lnSpc>
              <a:buFont typeface="+mj-lt"/>
              <a:buAutoNum type="arabicPeriod"/>
            </a:pPr>
            <a:endParaRPr lang="en-US" dirty="0" smtClean="0"/>
          </a:p>
        </p:txBody>
      </p:sp>
      <p:sp>
        <p:nvSpPr>
          <p:cNvPr id="6" name="TextBox 5"/>
          <p:cNvSpPr txBox="1"/>
          <p:nvPr/>
        </p:nvSpPr>
        <p:spPr>
          <a:xfrm>
            <a:off x="692727" y="1607127"/>
            <a:ext cx="8026400" cy="3537528"/>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US" dirty="0" smtClean="0"/>
              <a:t>Create an Autonomous Database in OCI</a:t>
            </a:r>
          </a:p>
          <a:p>
            <a:pPr marL="285750" indent="-285750">
              <a:lnSpc>
                <a:spcPct val="90000"/>
              </a:lnSpc>
              <a:buFont typeface="Arial" panose="020B0604020202020204" pitchFamily="34" charset="0"/>
              <a:buChar char="•"/>
            </a:pPr>
            <a:r>
              <a:rPr lang="en-US" dirty="0" smtClean="0"/>
              <a:t>Download the wallet</a:t>
            </a:r>
          </a:p>
          <a:p>
            <a:pPr marL="285750" indent="-285750">
              <a:lnSpc>
                <a:spcPct val="90000"/>
              </a:lnSpc>
              <a:buFont typeface="Arial" panose="020B0604020202020204" pitchFamily="34" charset="0"/>
              <a:buChar char="•"/>
            </a:pPr>
            <a:r>
              <a:rPr lang="en-US" dirty="0" smtClean="0"/>
              <a:t>Import the wallet in GGSA/SQL Developer as shown in </a:t>
            </a:r>
            <a:r>
              <a:rPr lang="en-US" smtClean="0"/>
              <a:t>further slides.</a:t>
            </a:r>
            <a:endParaRPr lang="en-US" dirty="0" smtClean="0"/>
          </a:p>
        </p:txBody>
      </p:sp>
    </p:spTree>
    <p:extLst>
      <p:ext uri="{BB962C8B-B14F-4D97-AF65-F5344CB8AC3E}">
        <p14:creationId xmlns:p14="http://schemas.microsoft.com/office/powerpoint/2010/main" val="268731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Internal</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599" y="332508"/>
            <a:ext cx="11234346" cy="5658725"/>
          </a:xfrm>
          <a:prstGeom prst="rect">
            <a:avLst/>
          </a:prstGeom>
        </p:spPr>
      </p:pic>
      <p:sp>
        <p:nvSpPr>
          <p:cNvPr id="9" name="Rectangular Callout 8"/>
          <p:cNvSpPr/>
          <p:nvPr/>
        </p:nvSpPr>
        <p:spPr bwMode="gray">
          <a:xfrm>
            <a:off x="5375563" y="332508"/>
            <a:ext cx="2700913" cy="794328"/>
          </a:xfrm>
          <a:prstGeom prst="wedgeRectCallout">
            <a:avLst>
              <a:gd name="adj1" fmla="val -157964"/>
              <a:gd name="adj2" fmla="val 126786"/>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0" name="TextBox 9"/>
          <p:cNvSpPr txBox="1"/>
          <p:nvPr/>
        </p:nvSpPr>
        <p:spPr>
          <a:xfrm>
            <a:off x="5469873" y="434106"/>
            <a:ext cx="2512291" cy="295566"/>
          </a:xfrm>
          <a:prstGeom prst="rect">
            <a:avLst/>
          </a:prstGeom>
          <a:noFill/>
        </p:spPr>
        <p:txBody>
          <a:bodyPr wrap="square" lIns="0" tIns="0" rIns="0" bIns="0" rtlCol="0">
            <a:noAutofit/>
          </a:bodyPr>
          <a:lstStyle/>
          <a:p>
            <a:pPr>
              <a:lnSpc>
                <a:spcPct val="90000"/>
              </a:lnSpc>
            </a:pPr>
            <a:r>
              <a:rPr lang="en-US" sz="1200" dirty="0"/>
              <a:t>Start Oracle SQL Developer and in the connections panel, right-click Connections and select New Database Connection....</a:t>
            </a:r>
            <a:endParaRPr lang="en-US" sz="1200" dirty="0" smtClean="0"/>
          </a:p>
        </p:txBody>
      </p:sp>
    </p:spTree>
    <p:extLst>
      <p:ext uri="{BB962C8B-B14F-4D97-AF65-F5344CB8AC3E}">
        <p14:creationId xmlns:p14="http://schemas.microsoft.com/office/powerpoint/2010/main" val="9899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Oracle Confidential – Internal</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85" y="255177"/>
            <a:ext cx="11153320" cy="6005316"/>
          </a:xfrm>
          <a:prstGeom prst="rect">
            <a:avLst/>
          </a:prstGeom>
        </p:spPr>
      </p:pic>
      <p:sp>
        <p:nvSpPr>
          <p:cNvPr id="10" name="TextBox 9"/>
          <p:cNvSpPr txBox="1"/>
          <p:nvPr/>
        </p:nvSpPr>
        <p:spPr>
          <a:xfrm>
            <a:off x="5929745" y="1071418"/>
            <a:ext cx="2457800" cy="378690"/>
          </a:xfrm>
          <a:prstGeom prst="rect">
            <a:avLst/>
          </a:prstGeom>
          <a:noFill/>
        </p:spPr>
        <p:txBody>
          <a:bodyPr wrap="square" lIns="0" tIns="0" rIns="0" bIns="0" rtlCol="0">
            <a:noAutofit/>
          </a:bodyPr>
          <a:lstStyle/>
          <a:p>
            <a:pPr>
              <a:lnSpc>
                <a:spcPct val="90000"/>
              </a:lnSpc>
            </a:pPr>
            <a:endParaRPr lang="en-US" sz="1200" dirty="0" smtClean="0"/>
          </a:p>
        </p:txBody>
      </p:sp>
      <p:sp>
        <p:nvSpPr>
          <p:cNvPr id="9" name="Rectangular Callout 8"/>
          <p:cNvSpPr/>
          <p:nvPr/>
        </p:nvSpPr>
        <p:spPr bwMode="gray">
          <a:xfrm>
            <a:off x="553162" y="1450108"/>
            <a:ext cx="2796430" cy="1331592"/>
          </a:xfrm>
          <a:prstGeom prst="wedgeRectCallout">
            <a:avLst>
              <a:gd name="adj1" fmla="val 138671"/>
              <a:gd name="adj2" fmla="val 185087"/>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3" name="TextBox 2"/>
          <p:cNvSpPr txBox="1"/>
          <p:nvPr/>
        </p:nvSpPr>
        <p:spPr>
          <a:xfrm>
            <a:off x="1284683" y="3257835"/>
            <a:ext cx="2064910" cy="548640"/>
          </a:xfrm>
          <a:prstGeom prst="rect">
            <a:avLst/>
          </a:prstGeom>
          <a:noFill/>
        </p:spPr>
        <p:txBody>
          <a:bodyPr wrap="square" lIns="0" tIns="0" rIns="0" bIns="0" rtlCol="0">
            <a:noAutofit/>
          </a:bodyPr>
          <a:lstStyle/>
          <a:p>
            <a:pPr>
              <a:lnSpc>
                <a:spcPct val="90000"/>
              </a:lnSpc>
            </a:pPr>
            <a:endParaRPr lang="en-US" dirty="0" smtClean="0"/>
          </a:p>
        </p:txBody>
      </p:sp>
      <p:sp>
        <p:nvSpPr>
          <p:cNvPr id="6" name="TextBox 5"/>
          <p:cNvSpPr txBox="1"/>
          <p:nvPr/>
        </p:nvSpPr>
        <p:spPr>
          <a:xfrm>
            <a:off x="635267" y="1819439"/>
            <a:ext cx="2223436" cy="962261"/>
          </a:xfrm>
          <a:prstGeom prst="rect">
            <a:avLst/>
          </a:prstGeom>
          <a:noFill/>
        </p:spPr>
        <p:txBody>
          <a:bodyPr wrap="square" lIns="0" tIns="0" rIns="0" bIns="0" rtlCol="0">
            <a:noAutofit/>
          </a:bodyPr>
          <a:lstStyle/>
          <a:p>
            <a:pPr>
              <a:lnSpc>
                <a:spcPct val="90000"/>
              </a:lnSpc>
            </a:pPr>
            <a:endParaRPr lang="en-US" dirty="0" smtClean="0"/>
          </a:p>
        </p:txBody>
      </p:sp>
      <p:sp>
        <p:nvSpPr>
          <p:cNvPr id="11" name="TextBox 10"/>
          <p:cNvSpPr txBox="1"/>
          <p:nvPr/>
        </p:nvSpPr>
        <p:spPr>
          <a:xfrm>
            <a:off x="635267" y="1521155"/>
            <a:ext cx="2714325" cy="660801"/>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US" sz="1200" dirty="0" smtClean="0"/>
              <a:t>Choose the connection type cloud wallet</a:t>
            </a:r>
          </a:p>
          <a:p>
            <a:pPr marL="285750" indent="-285750">
              <a:lnSpc>
                <a:spcPct val="90000"/>
              </a:lnSpc>
              <a:buFont typeface="Arial" panose="020B0604020202020204" pitchFamily="34" charset="0"/>
              <a:buChar char="•"/>
            </a:pPr>
            <a:r>
              <a:rPr lang="en-US" sz="1200" dirty="0" smtClean="0"/>
              <a:t>Username: Enter database username or ADMIN default </a:t>
            </a:r>
            <a:r>
              <a:rPr lang="en-US" sz="1200" dirty="0" err="1" smtClean="0"/>
              <a:t>uname</a:t>
            </a:r>
            <a:endParaRPr lang="en-US" sz="1200" dirty="0" smtClean="0"/>
          </a:p>
          <a:p>
            <a:pPr marL="285750" indent="-285750">
              <a:lnSpc>
                <a:spcPct val="90000"/>
              </a:lnSpc>
              <a:buFont typeface="Arial" panose="020B0604020202020204" pitchFamily="34" charset="0"/>
              <a:buChar char="•"/>
            </a:pPr>
            <a:r>
              <a:rPr lang="en-US" sz="1200" dirty="0" smtClean="0"/>
              <a:t>Enter db user password</a:t>
            </a:r>
          </a:p>
          <a:p>
            <a:pPr marL="285750" indent="-285750">
              <a:lnSpc>
                <a:spcPct val="90000"/>
              </a:lnSpc>
              <a:buFont typeface="Arial" panose="020B0604020202020204" pitchFamily="34" charset="0"/>
              <a:buChar char="•"/>
            </a:pPr>
            <a:r>
              <a:rPr lang="en-US" sz="1200" dirty="0" smtClean="0"/>
              <a:t>Browse for ceredentials.zip file can be downloaded from OIC</a:t>
            </a:r>
          </a:p>
        </p:txBody>
      </p:sp>
    </p:spTree>
    <p:extLst>
      <p:ext uri="{BB962C8B-B14F-4D97-AF65-F5344CB8AC3E}">
        <p14:creationId xmlns:p14="http://schemas.microsoft.com/office/powerpoint/2010/main" val="82779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25</a:t>
            </a:fld>
            <a:endParaRPr lang="en-US"/>
          </a:p>
        </p:txBody>
      </p:sp>
      <p:pic>
        <p:nvPicPr>
          <p:cNvPr id="4" name="Picture 3"/>
          <p:cNvPicPr>
            <a:picLocks noChangeAspect="1"/>
          </p:cNvPicPr>
          <p:nvPr/>
        </p:nvPicPr>
        <p:blipFill>
          <a:blip r:embed="rId2"/>
          <a:stretch>
            <a:fillRect/>
          </a:stretch>
        </p:blipFill>
        <p:spPr>
          <a:xfrm>
            <a:off x="2256183" y="1600460"/>
            <a:ext cx="7195791" cy="4218485"/>
          </a:xfrm>
          <a:prstGeom prst="rect">
            <a:avLst/>
          </a:prstGeom>
        </p:spPr>
      </p:pic>
      <p:sp>
        <p:nvSpPr>
          <p:cNvPr id="5" name="TextBox 4"/>
          <p:cNvSpPr txBox="1"/>
          <p:nvPr/>
        </p:nvSpPr>
        <p:spPr>
          <a:xfrm>
            <a:off x="4790661" y="460622"/>
            <a:ext cx="4800600" cy="805070"/>
          </a:xfrm>
          <a:prstGeom prst="rect">
            <a:avLst/>
          </a:prstGeom>
          <a:noFill/>
        </p:spPr>
        <p:txBody>
          <a:bodyPr wrap="square" lIns="0" tIns="0" rIns="0" bIns="0" rtlCol="0" anchor="ctr">
            <a:noAutofit/>
          </a:bodyPr>
          <a:lstStyle/>
          <a:p>
            <a:pPr>
              <a:lnSpc>
                <a:spcPct val="90000"/>
              </a:lnSpc>
            </a:pPr>
            <a:r>
              <a:rPr lang="en-US" b="1" dirty="0" smtClean="0"/>
              <a:t>GGSA Pipeline</a:t>
            </a:r>
          </a:p>
        </p:txBody>
      </p:sp>
    </p:spTree>
    <p:extLst>
      <p:ext uri="{BB962C8B-B14F-4D97-AF65-F5344CB8AC3E}">
        <p14:creationId xmlns:p14="http://schemas.microsoft.com/office/powerpoint/2010/main" val="329015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26</a:t>
            </a:fld>
            <a:endParaRPr lang="en-US"/>
          </a:p>
        </p:txBody>
      </p:sp>
      <p:pic>
        <p:nvPicPr>
          <p:cNvPr id="4" name="Picture 3"/>
          <p:cNvPicPr>
            <a:picLocks noChangeAspect="1"/>
          </p:cNvPicPr>
          <p:nvPr/>
        </p:nvPicPr>
        <p:blipFill rotWithShape="1">
          <a:blip r:embed="rId2"/>
          <a:srcRect t="13412" b="21180"/>
          <a:stretch/>
        </p:blipFill>
        <p:spPr>
          <a:xfrm>
            <a:off x="4055165" y="5198165"/>
            <a:ext cx="7951953" cy="1202635"/>
          </a:xfrm>
          <a:prstGeom prst="rect">
            <a:avLst/>
          </a:prstGeom>
        </p:spPr>
      </p:pic>
      <p:pic>
        <p:nvPicPr>
          <p:cNvPr id="5" name="Picture 4"/>
          <p:cNvPicPr>
            <a:picLocks noChangeAspect="1"/>
          </p:cNvPicPr>
          <p:nvPr/>
        </p:nvPicPr>
        <p:blipFill>
          <a:blip r:embed="rId3"/>
          <a:stretch>
            <a:fillRect/>
          </a:stretch>
        </p:blipFill>
        <p:spPr>
          <a:xfrm>
            <a:off x="411538" y="1873357"/>
            <a:ext cx="4647479" cy="1606618"/>
          </a:xfrm>
          <a:prstGeom prst="rect">
            <a:avLst/>
          </a:prstGeom>
        </p:spPr>
      </p:pic>
      <p:pic>
        <p:nvPicPr>
          <p:cNvPr id="6" name="Picture 5"/>
          <p:cNvPicPr>
            <a:picLocks noChangeAspect="1"/>
          </p:cNvPicPr>
          <p:nvPr/>
        </p:nvPicPr>
        <p:blipFill>
          <a:blip r:embed="rId4"/>
          <a:stretch>
            <a:fillRect/>
          </a:stretch>
        </p:blipFill>
        <p:spPr>
          <a:xfrm>
            <a:off x="6589643" y="310616"/>
            <a:ext cx="5159057" cy="4732101"/>
          </a:xfrm>
          <a:prstGeom prst="rect">
            <a:avLst/>
          </a:prstGeom>
        </p:spPr>
      </p:pic>
      <p:sp>
        <p:nvSpPr>
          <p:cNvPr id="7" name="TextBox 6"/>
          <p:cNvSpPr txBox="1"/>
          <p:nvPr/>
        </p:nvSpPr>
        <p:spPr>
          <a:xfrm>
            <a:off x="258418" y="310616"/>
            <a:ext cx="5824330" cy="904461"/>
          </a:xfrm>
          <a:prstGeom prst="rect">
            <a:avLst/>
          </a:prstGeom>
          <a:noFill/>
        </p:spPr>
        <p:txBody>
          <a:bodyPr wrap="square" lIns="0" tIns="0" rIns="0" bIns="0" rtlCol="0">
            <a:noAutofit/>
          </a:bodyPr>
          <a:lstStyle/>
          <a:p>
            <a:pPr>
              <a:lnSpc>
                <a:spcPct val="90000"/>
              </a:lnSpc>
            </a:pPr>
            <a:r>
              <a:rPr lang="en-US" dirty="0" smtClean="0"/>
              <a:t>OIC Integration</a:t>
            </a:r>
          </a:p>
        </p:txBody>
      </p:sp>
    </p:spTree>
    <p:extLst>
      <p:ext uri="{BB962C8B-B14F-4D97-AF65-F5344CB8AC3E}">
        <p14:creationId xmlns:p14="http://schemas.microsoft.com/office/powerpoint/2010/main" val="289553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8750632" y="6287892"/>
            <a:ext cx="2673466" cy="182880"/>
          </a:xfrm>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a:xfrm>
            <a:off x="11453414" y="6287892"/>
            <a:ext cx="329885" cy="182880"/>
          </a:xfrm>
        </p:spPr>
        <p:txBody>
          <a:bodyPr/>
          <a:lstStyle/>
          <a:p>
            <a:fld id="{C51EAA63-D034-42AE-91FA-B13B9518C7BE}" type="slidenum">
              <a:rPr lang="en-US" smtClean="0"/>
              <a:t>3</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202" y="1519234"/>
            <a:ext cx="8209430" cy="3683166"/>
          </a:xfrm>
          <a:prstGeom prst="rect">
            <a:avLst/>
          </a:prstGeom>
        </p:spPr>
      </p:pic>
      <p:sp>
        <p:nvSpPr>
          <p:cNvPr id="5" name="TextBox 4"/>
          <p:cNvSpPr txBox="1"/>
          <p:nvPr/>
        </p:nvSpPr>
        <p:spPr>
          <a:xfrm>
            <a:off x="5761918" y="496992"/>
            <a:ext cx="923407" cy="337895"/>
          </a:xfrm>
          <a:prstGeom prst="rect">
            <a:avLst/>
          </a:prstGeom>
          <a:noFill/>
        </p:spPr>
        <p:txBody>
          <a:bodyPr wrap="square" lIns="0" tIns="0" rIns="0" bIns="0" rtlCol="0">
            <a:noAutofit/>
          </a:bodyPr>
          <a:lstStyle/>
          <a:p>
            <a:pPr>
              <a:lnSpc>
                <a:spcPct val="90000"/>
              </a:lnSpc>
            </a:pPr>
            <a:r>
              <a:rPr lang="en-US" sz="2400" b="1" dirty="0" smtClean="0"/>
              <a:t>Design</a:t>
            </a:r>
          </a:p>
        </p:txBody>
      </p:sp>
      <p:cxnSp>
        <p:nvCxnSpPr>
          <p:cNvPr id="7" name="Straight Arrow Connector 6"/>
          <p:cNvCxnSpPr/>
          <p:nvPr/>
        </p:nvCxnSpPr>
        <p:spPr>
          <a:xfrm flipV="1">
            <a:off x="2295939" y="3588026"/>
            <a:ext cx="904461" cy="198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46844" y="3592997"/>
            <a:ext cx="487018" cy="496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147884" y="3607905"/>
            <a:ext cx="526680" cy="99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624932" y="4312154"/>
            <a:ext cx="1404868" cy="377686"/>
          </a:xfrm>
          <a:prstGeom prst="rect">
            <a:avLst/>
          </a:prstGeom>
          <a:noFill/>
        </p:spPr>
        <p:txBody>
          <a:bodyPr wrap="square" lIns="0" tIns="0" rIns="0" bIns="0" rtlCol="0">
            <a:noAutofit/>
          </a:bodyPr>
          <a:lstStyle/>
          <a:p>
            <a:pPr algn="ctr">
              <a:lnSpc>
                <a:spcPct val="90000"/>
              </a:lnSpc>
            </a:pPr>
            <a:endParaRPr lang="en-US" sz="1200" b="1" dirty="0" smtClean="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3525" b="3826"/>
          <a:stretch/>
        </p:blipFill>
        <p:spPr>
          <a:xfrm>
            <a:off x="9268517" y="3212571"/>
            <a:ext cx="680099" cy="67798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24777" y="3146290"/>
            <a:ext cx="810545" cy="810545"/>
          </a:xfrm>
          <a:prstGeom prst="rect">
            <a:avLst/>
          </a:prstGeom>
        </p:spPr>
      </p:pic>
      <p:sp>
        <p:nvSpPr>
          <p:cNvPr id="8" name="TextBox 7"/>
          <p:cNvSpPr txBox="1"/>
          <p:nvPr/>
        </p:nvSpPr>
        <p:spPr>
          <a:xfrm>
            <a:off x="9466568" y="4105692"/>
            <a:ext cx="964096" cy="412924"/>
          </a:xfrm>
          <a:prstGeom prst="rect">
            <a:avLst/>
          </a:prstGeom>
          <a:noFill/>
        </p:spPr>
        <p:txBody>
          <a:bodyPr wrap="square" lIns="0" tIns="0" rIns="0" bIns="0" rtlCol="0">
            <a:noAutofit/>
          </a:bodyPr>
          <a:lstStyle/>
          <a:p>
            <a:pPr>
              <a:lnSpc>
                <a:spcPct val="90000"/>
              </a:lnSpc>
            </a:pPr>
            <a:r>
              <a:rPr lang="en-US" sz="1100" b="1" dirty="0" smtClean="0"/>
              <a:t>OIC</a:t>
            </a:r>
          </a:p>
        </p:txBody>
      </p:sp>
      <p:sp>
        <p:nvSpPr>
          <p:cNvPr id="9" name="TextBox 8"/>
          <p:cNvSpPr txBox="1"/>
          <p:nvPr/>
        </p:nvSpPr>
        <p:spPr>
          <a:xfrm>
            <a:off x="10972800" y="4183614"/>
            <a:ext cx="1481251" cy="603739"/>
          </a:xfrm>
          <a:prstGeom prst="rect">
            <a:avLst/>
          </a:prstGeom>
          <a:noFill/>
        </p:spPr>
        <p:txBody>
          <a:bodyPr wrap="square" lIns="0" tIns="0" rIns="0" bIns="0" rtlCol="0">
            <a:noAutofit/>
          </a:bodyPr>
          <a:lstStyle/>
          <a:p>
            <a:pPr>
              <a:lnSpc>
                <a:spcPct val="90000"/>
              </a:lnSpc>
            </a:pPr>
            <a:r>
              <a:rPr lang="en-US" sz="1200" b="1" dirty="0" smtClean="0"/>
              <a:t>WAM</a:t>
            </a:r>
          </a:p>
        </p:txBody>
      </p:sp>
      <p:cxnSp>
        <p:nvCxnSpPr>
          <p:cNvPr id="12" name="Straight Arrow Connector 11"/>
          <p:cNvCxnSpPr>
            <a:endCxn id="6" idx="1"/>
          </p:cNvCxnSpPr>
          <p:nvPr/>
        </p:nvCxnSpPr>
        <p:spPr>
          <a:xfrm flipV="1">
            <a:off x="8548027" y="3551562"/>
            <a:ext cx="720490" cy="265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1" idx="1"/>
          </p:cNvCxnSpPr>
          <p:nvPr/>
        </p:nvCxnSpPr>
        <p:spPr>
          <a:xfrm>
            <a:off x="9948616" y="3551562"/>
            <a:ext cx="776161" cy="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6"/>
          <a:stretch>
            <a:fillRect/>
          </a:stretch>
        </p:blipFill>
        <p:spPr>
          <a:xfrm>
            <a:off x="9268517" y="4638715"/>
            <a:ext cx="1404247" cy="1412181"/>
          </a:xfrm>
          <a:prstGeom prst="rect">
            <a:avLst/>
          </a:prstGeom>
        </p:spPr>
      </p:pic>
      <p:cxnSp>
        <p:nvCxnSpPr>
          <p:cNvPr id="16" name="Straight Arrow Connector 15"/>
          <p:cNvCxnSpPr/>
          <p:nvPr/>
        </p:nvCxnSpPr>
        <p:spPr>
          <a:xfrm>
            <a:off x="8724774" y="4110063"/>
            <a:ext cx="814634" cy="62759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106789" y="5866052"/>
            <a:ext cx="3385235" cy="606685"/>
          </a:xfrm>
          <a:prstGeom prst="rect">
            <a:avLst/>
          </a:prstGeom>
          <a:noFill/>
        </p:spPr>
        <p:txBody>
          <a:bodyPr wrap="square" lIns="0" tIns="0" rIns="0" bIns="0" rtlCol="0">
            <a:noAutofit/>
          </a:bodyPr>
          <a:lstStyle/>
          <a:p>
            <a:pPr>
              <a:lnSpc>
                <a:spcPct val="90000"/>
              </a:lnSpc>
            </a:pPr>
            <a:r>
              <a:rPr lang="en-US" sz="1200" b="1" i="1" dirty="0"/>
              <a:t>Oracle autonomous database</a:t>
            </a:r>
          </a:p>
          <a:p>
            <a:pPr>
              <a:lnSpc>
                <a:spcPct val="90000"/>
              </a:lnSpc>
            </a:pPr>
            <a:endParaRPr lang="en-US" sz="1200" b="1" i="1" dirty="0" smtClean="0"/>
          </a:p>
        </p:txBody>
      </p:sp>
      <p:cxnSp>
        <p:nvCxnSpPr>
          <p:cNvPr id="19" name="Straight Arrow Connector 18"/>
          <p:cNvCxnSpPr/>
          <p:nvPr/>
        </p:nvCxnSpPr>
        <p:spPr>
          <a:xfrm>
            <a:off x="9867231" y="3997510"/>
            <a:ext cx="0" cy="6923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0"/>
          </p:cNvCxnSpPr>
          <p:nvPr/>
        </p:nvCxnSpPr>
        <p:spPr>
          <a:xfrm flipH="1" flipV="1">
            <a:off x="9608566" y="1959429"/>
            <a:ext cx="1" cy="125314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2748169" y="1959430"/>
            <a:ext cx="6791240" cy="757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86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Condition Monitoring Benefits</a:t>
            </a:r>
          </a:p>
        </p:txBody>
      </p:sp>
      <p:sp>
        <p:nvSpPr>
          <p:cNvPr id="3" name="Content Placeholder 2"/>
          <p:cNvSpPr>
            <a:spLocks noGrp="1"/>
          </p:cNvSpPr>
          <p:nvPr>
            <p:ph idx="1"/>
          </p:nvPr>
        </p:nvSpPr>
        <p:spPr/>
        <p:txBody>
          <a:bodyPr/>
          <a:lstStyle/>
          <a:p>
            <a:r>
              <a:rPr lang="en-US" sz="1800" dirty="0" smtClean="0"/>
              <a:t>Lowering Maintenance Costs</a:t>
            </a:r>
          </a:p>
          <a:p>
            <a:r>
              <a:rPr lang="en-US" sz="1800" dirty="0" smtClean="0"/>
              <a:t>Maximizing Production Output</a:t>
            </a:r>
          </a:p>
          <a:p>
            <a:r>
              <a:rPr lang="en-US" sz="1800" dirty="0" smtClean="0"/>
              <a:t>Extend asset Life</a:t>
            </a:r>
          </a:p>
          <a:p>
            <a:r>
              <a:rPr lang="en-US" sz="1800" dirty="0"/>
              <a:t>Reducing machine failures</a:t>
            </a:r>
            <a:endParaRPr lang="en-US" sz="1800" dirty="0" smtClean="0"/>
          </a:p>
          <a:p>
            <a:r>
              <a:rPr lang="en-US" sz="1800" dirty="0" smtClean="0"/>
              <a:t>Prioritizing Maintenance Tasks</a:t>
            </a:r>
          </a:p>
          <a:p>
            <a:endParaRPr lang="en-US" sz="1800" dirty="0"/>
          </a:p>
        </p:txBody>
      </p:sp>
      <p:sp>
        <p:nvSpPr>
          <p:cNvPr id="4" name="Footer Placeholder 3"/>
          <p:cNvSpPr>
            <a:spLocks noGrp="1"/>
          </p:cNvSpPr>
          <p:nvPr>
            <p:ph type="ftr" sz="quarter" idx="11"/>
          </p:nvPr>
        </p:nvSpPr>
        <p:spPr/>
        <p:txBody>
          <a:bodyPr/>
          <a:lstStyle/>
          <a:p>
            <a:r>
              <a:rPr lang="en-US" smtClean="0"/>
              <a:t>Confidential – Oracle Internal/Restricted/Highly Restricted</a:t>
            </a:r>
            <a:endParaRPr lang="en-US"/>
          </a:p>
        </p:txBody>
      </p:sp>
      <p:sp>
        <p:nvSpPr>
          <p:cNvPr id="5" name="Slide Number Placeholder 4"/>
          <p:cNvSpPr>
            <a:spLocks noGrp="1"/>
          </p:cNvSpPr>
          <p:nvPr>
            <p:ph type="sldNum" sz="quarter" idx="12"/>
          </p:nvPr>
        </p:nvSpPr>
        <p:spPr/>
        <p:txBody>
          <a:bodyPr/>
          <a:lstStyle/>
          <a:p>
            <a:fld id="{C51EAA63-D034-42AE-91FA-B13B9518C7BE}" type="slidenum">
              <a:rPr lang="en-US" smtClean="0"/>
              <a:t>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783" y="3061882"/>
            <a:ext cx="5432631" cy="3181139"/>
          </a:xfrm>
          <a:prstGeom prst="rect">
            <a:avLst/>
          </a:prstGeom>
        </p:spPr>
      </p:pic>
      <p:pic>
        <p:nvPicPr>
          <p:cNvPr id="8" name="Picture 7"/>
          <p:cNvPicPr>
            <a:picLocks noChangeAspect="1"/>
          </p:cNvPicPr>
          <p:nvPr/>
        </p:nvPicPr>
        <p:blipFill>
          <a:blip r:embed="rId4"/>
          <a:stretch>
            <a:fillRect/>
          </a:stretch>
        </p:blipFill>
        <p:spPr>
          <a:xfrm>
            <a:off x="7821536" y="530231"/>
            <a:ext cx="3835476" cy="2156791"/>
          </a:xfrm>
          <a:prstGeom prst="rect">
            <a:avLst/>
          </a:prstGeom>
        </p:spPr>
      </p:pic>
      <p:pic>
        <p:nvPicPr>
          <p:cNvPr id="3074" name="Picture 2" descr="Demands on Sensors for Future Servicing: Smart Sensors for Condition  Monitoring | Analog Devic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5192" y="3768692"/>
            <a:ext cx="3228596" cy="2403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82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8117989" y="6381588"/>
            <a:ext cx="2702495" cy="182880"/>
          </a:xfrm>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a:xfrm>
            <a:off x="10820772" y="6381588"/>
            <a:ext cx="333467" cy="182880"/>
          </a:xfrm>
        </p:spPr>
        <p:txBody>
          <a:bodyPr/>
          <a:lstStyle/>
          <a:p>
            <a:fld id="{C51EAA63-D034-42AE-91FA-B13B9518C7BE}" type="slidenum">
              <a:rPr lang="en-US" smtClean="0"/>
              <a:t>5</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0290"/>
          <a:stretch/>
        </p:blipFill>
        <p:spPr>
          <a:xfrm>
            <a:off x="385665" y="287056"/>
            <a:ext cx="6082186" cy="5516216"/>
          </a:xfrm>
          <a:prstGeom prst="rect">
            <a:avLst/>
          </a:prstGeom>
        </p:spPr>
      </p:pic>
      <p:sp>
        <p:nvSpPr>
          <p:cNvPr id="4" name="TextBox 3"/>
          <p:cNvSpPr txBox="1"/>
          <p:nvPr/>
        </p:nvSpPr>
        <p:spPr>
          <a:xfrm rot="21294119">
            <a:off x="707683" y="1191803"/>
            <a:ext cx="5438149" cy="477079"/>
          </a:xfrm>
          <a:prstGeom prst="rect">
            <a:avLst/>
          </a:prstGeom>
          <a:noFill/>
        </p:spPr>
        <p:txBody>
          <a:bodyPr wrap="square" lIns="0" tIns="0" rIns="0" bIns="0" rtlCol="0">
            <a:noAutofit/>
          </a:bodyPr>
          <a:lstStyle/>
          <a:p>
            <a:pPr>
              <a:lnSpc>
                <a:spcPct val="90000"/>
              </a:lnSpc>
            </a:pPr>
            <a:r>
              <a:rPr lang="en-US" sz="2000" b="1" dirty="0" smtClean="0">
                <a:latin typeface="Bradley Hand ITC" panose="03070402050302030203" pitchFamily="66" charset="0"/>
              </a:rPr>
              <a:t>Tools Used:</a:t>
            </a:r>
          </a:p>
          <a:p>
            <a:pPr>
              <a:lnSpc>
                <a:spcPct val="90000"/>
              </a:lnSpc>
            </a:pPr>
            <a:endParaRPr lang="en-US" sz="2000" b="1" dirty="0" smtClean="0">
              <a:latin typeface="Bradley Hand ITC" panose="03070402050302030203" pitchFamily="66" charset="0"/>
            </a:endParaRPr>
          </a:p>
          <a:p>
            <a:pPr marL="285750" indent="-285750">
              <a:lnSpc>
                <a:spcPct val="90000"/>
              </a:lnSpc>
              <a:buFont typeface="Arial" panose="020B0604020202020204" pitchFamily="34" charset="0"/>
              <a:buChar char="•"/>
            </a:pPr>
            <a:r>
              <a:rPr lang="en-US" sz="2000" b="1" dirty="0" smtClean="0">
                <a:latin typeface="Bradley Hand ITC" panose="03070402050302030203" pitchFamily="66" charset="0"/>
              </a:rPr>
              <a:t>GGSA</a:t>
            </a:r>
          </a:p>
          <a:p>
            <a:pPr marL="285750" indent="-285750">
              <a:lnSpc>
                <a:spcPct val="90000"/>
              </a:lnSpc>
              <a:buFont typeface="Arial" panose="020B0604020202020204" pitchFamily="34" charset="0"/>
              <a:buChar char="•"/>
            </a:pPr>
            <a:r>
              <a:rPr lang="en-US" sz="2000" b="1" dirty="0" smtClean="0">
                <a:latin typeface="Bradley Hand ITC" panose="03070402050302030203" pitchFamily="66" charset="0"/>
              </a:rPr>
              <a:t>Kafka (comes by default in GGSA instance)</a:t>
            </a:r>
          </a:p>
          <a:p>
            <a:pPr marL="285750" indent="-285750">
              <a:lnSpc>
                <a:spcPct val="90000"/>
              </a:lnSpc>
              <a:buFont typeface="Arial" panose="020B0604020202020204" pitchFamily="34" charset="0"/>
              <a:buChar char="•"/>
            </a:pPr>
            <a:r>
              <a:rPr lang="en-US" sz="2000" b="1" dirty="0" smtClean="0">
                <a:latin typeface="Bradley Hand ITC" panose="03070402050302030203" pitchFamily="66" charset="0"/>
              </a:rPr>
              <a:t>REST APIs</a:t>
            </a:r>
          </a:p>
          <a:p>
            <a:pPr marL="285750" indent="-285750">
              <a:lnSpc>
                <a:spcPct val="90000"/>
              </a:lnSpc>
              <a:buFont typeface="Arial" panose="020B0604020202020204" pitchFamily="34" charset="0"/>
              <a:buChar char="•"/>
            </a:pPr>
            <a:r>
              <a:rPr lang="en-US" sz="2000" b="1" dirty="0" smtClean="0">
                <a:latin typeface="Bradley Hand ITC" panose="03070402050302030203" pitchFamily="66" charset="0"/>
              </a:rPr>
              <a:t>python3</a:t>
            </a:r>
          </a:p>
          <a:p>
            <a:pPr marL="285750" indent="-285750">
              <a:lnSpc>
                <a:spcPct val="90000"/>
              </a:lnSpc>
              <a:buFont typeface="Arial" panose="020B0604020202020204" pitchFamily="34" charset="0"/>
              <a:buChar char="•"/>
            </a:pPr>
            <a:r>
              <a:rPr lang="en-US" sz="2000" b="1" dirty="0" smtClean="0">
                <a:latin typeface="Bradley Hand ITC" panose="03070402050302030203" pitchFamily="66" charset="0"/>
              </a:rPr>
              <a:t>Pip3</a:t>
            </a:r>
          </a:p>
          <a:p>
            <a:pPr marL="285750" indent="-285750">
              <a:lnSpc>
                <a:spcPct val="90000"/>
              </a:lnSpc>
              <a:buFont typeface="Arial" panose="020B0604020202020204" pitchFamily="34" charset="0"/>
              <a:buChar char="•"/>
            </a:pPr>
            <a:r>
              <a:rPr lang="en-US" sz="2000" b="1" dirty="0" smtClean="0">
                <a:latin typeface="Bradley Hand ITC" panose="03070402050302030203" pitchFamily="66" charset="0"/>
              </a:rPr>
              <a:t>Python Modules</a:t>
            </a:r>
          </a:p>
          <a:p>
            <a:pPr marL="742950" lvl="1" indent="-285750">
              <a:lnSpc>
                <a:spcPct val="90000"/>
              </a:lnSpc>
              <a:buFont typeface="Arial" panose="020B0604020202020204" pitchFamily="34" charset="0"/>
              <a:buChar char="•"/>
            </a:pPr>
            <a:r>
              <a:rPr lang="en-US" sz="2000" b="1" dirty="0" smtClean="0">
                <a:latin typeface="Bradley Hand ITC" panose="03070402050302030203" pitchFamily="66" charset="0"/>
              </a:rPr>
              <a:t>requests</a:t>
            </a:r>
          </a:p>
          <a:p>
            <a:pPr marL="742950" lvl="1" indent="-285750">
              <a:lnSpc>
                <a:spcPct val="90000"/>
              </a:lnSpc>
              <a:buFont typeface="Arial" panose="020B0604020202020204" pitchFamily="34" charset="0"/>
              <a:buChar char="•"/>
            </a:pPr>
            <a:r>
              <a:rPr lang="en-US" sz="2000" b="1" dirty="0" smtClean="0">
                <a:latin typeface="Bradley Hand ITC" panose="03070402050302030203" pitchFamily="66" charset="0"/>
              </a:rPr>
              <a:t>pytz</a:t>
            </a:r>
          </a:p>
          <a:p>
            <a:pPr marL="742950" lvl="1" indent="-285750">
              <a:lnSpc>
                <a:spcPct val="90000"/>
              </a:lnSpc>
              <a:buFont typeface="Arial" panose="020B0604020202020204" pitchFamily="34" charset="0"/>
              <a:buChar char="•"/>
            </a:pPr>
            <a:r>
              <a:rPr lang="en-US" sz="2000" b="1" dirty="0" smtClean="0">
                <a:latin typeface="Bradley Hand ITC" panose="03070402050302030203" pitchFamily="66" charset="0"/>
              </a:rPr>
              <a:t>json</a:t>
            </a:r>
          </a:p>
          <a:p>
            <a:pPr marL="285750" indent="-285750">
              <a:lnSpc>
                <a:spcPct val="90000"/>
              </a:lnSpc>
              <a:buFont typeface="Arial" panose="020B0604020202020204" pitchFamily="34" charset="0"/>
              <a:buChar char="•"/>
            </a:pPr>
            <a:r>
              <a:rPr lang="en-US" sz="2000" b="1" dirty="0" smtClean="0">
                <a:latin typeface="Bradley Hand ITC" panose="03070402050302030203" pitchFamily="66" charset="0"/>
              </a:rPr>
              <a:t>screen</a:t>
            </a:r>
          </a:p>
          <a:p>
            <a:pPr>
              <a:lnSpc>
                <a:spcPct val="90000"/>
              </a:lnSpc>
            </a:pPr>
            <a:endParaRPr lang="en-US" sz="2000" b="1" dirty="0" smtClean="0">
              <a:latin typeface="Bradley Hand ITC" panose="03070402050302030203" pitchFamily="66" charset="0"/>
            </a:endParaRPr>
          </a:p>
        </p:txBody>
      </p:sp>
      <p:sp>
        <p:nvSpPr>
          <p:cNvPr id="6" name="Right Brace 5"/>
          <p:cNvSpPr/>
          <p:nvPr/>
        </p:nvSpPr>
        <p:spPr>
          <a:xfrm rot="21319990">
            <a:off x="3095314" y="2656843"/>
            <a:ext cx="695739" cy="1896443"/>
          </a:xfrm>
          <a:prstGeom prst="rightBrace">
            <a:avLst>
              <a:gd name="adj1" fmla="val 41430"/>
              <a:gd name="adj2" fmla="val 50581"/>
            </a:avLst>
          </a:prstGeom>
          <a:ln>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 name="TextBox 6"/>
          <p:cNvSpPr txBox="1"/>
          <p:nvPr/>
        </p:nvSpPr>
        <p:spPr>
          <a:xfrm rot="21219885">
            <a:off x="4017962" y="3168918"/>
            <a:ext cx="2266122" cy="417444"/>
          </a:xfrm>
          <a:prstGeom prst="rect">
            <a:avLst/>
          </a:prstGeom>
          <a:noFill/>
        </p:spPr>
        <p:txBody>
          <a:bodyPr wrap="square" lIns="0" tIns="0" rIns="0" bIns="0" rtlCol="0">
            <a:noAutofit/>
          </a:bodyPr>
          <a:lstStyle/>
          <a:p>
            <a:pPr>
              <a:lnSpc>
                <a:spcPct val="90000"/>
              </a:lnSpc>
            </a:pPr>
            <a:r>
              <a:rPr lang="en-US" b="1" dirty="0" smtClean="0">
                <a:latin typeface="Bradley Hand ITC" panose="03070402050302030203" pitchFamily="66" charset="0"/>
              </a:rPr>
              <a:t>Dependencies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989" y="287056"/>
            <a:ext cx="3070195" cy="211502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5415" y="3238579"/>
            <a:ext cx="5007641" cy="3121385"/>
          </a:xfrm>
          <a:prstGeom prst="rect">
            <a:avLst/>
          </a:prstGeom>
        </p:spPr>
      </p:pic>
    </p:spTree>
    <p:extLst>
      <p:ext uri="{BB962C8B-B14F-4D97-AF65-F5344CB8AC3E}">
        <p14:creationId xmlns:p14="http://schemas.microsoft.com/office/powerpoint/2010/main" val="418713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58" y="812801"/>
            <a:ext cx="11366893" cy="5264726"/>
          </a:xfrm>
          <a:prstGeom prst="rect">
            <a:avLst/>
          </a:prstGeom>
        </p:spPr>
      </p:pic>
      <p:sp>
        <p:nvSpPr>
          <p:cNvPr id="5" name="TextBox 4"/>
          <p:cNvSpPr txBox="1"/>
          <p:nvPr/>
        </p:nvSpPr>
        <p:spPr>
          <a:xfrm>
            <a:off x="397058" y="267854"/>
            <a:ext cx="7232073" cy="192504"/>
          </a:xfrm>
          <a:prstGeom prst="rect">
            <a:avLst/>
          </a:prstGeom>
          <a:noFill/>
        </p:spPr>
        <p:txBody>
          <a:bodyPr wrap="square" lIns="0" tIns="0" rIns="0" bIns="0" rtlCol="0">
            <a:noAutofit/>
          </a:bodyPr>
          <a:lstStyle/>
          <a:p>
            <a:pPr>
              <a:lnSpc>
                <a:spcPct val="90000"/>
              </a:lnSpc>
            </a:pPr>
            <a:r>
              <a:rPr lang="en-US" b="1" dirty="0" smtClean="0"/>
              <a:t>Step 0: Created a topic in Kafka to stream the data and tested</a:t>
            </a:r>
          </a:p>
        </p:txBody>
      </p:sp>
    </p:spTree>
    <p:extLst>
      <p:ext uri="{BB962C8B-B14F-4D97-AF65-F5344CB8AC3E}">
        <p14:creationId xmlns:p14="http://schemas.microsoft.com/office/powerpoint/2010/main" val="135910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91" y="868687"/>
            <a:ext cx="11631531" cy="5204122"/>
          </a:xfrm>
          <a:prstGeom prst="rect">
            <a:avLst/>
          </a:prstGeom>
        </p:spPr>
      </p:pic>
      <p:sp>
        <p:nvSpPr>
          <p:cNvPr id="6" name="TextBox 5"/>
          <p:cNvSpPr txBox="1"/>
          <p:nvPr/>
        </p:nvSpPr>
        <p:spPr>
          <a:xfrm>
            <a:off x="410115" y="324879"/>
            <a:ext cx="6408128" cy="400678"/>
          </a:xfrm>
          <a:prstGeom prst="rect">
            <a:avLst/>
          </a:prstGeom>
          <a:noFill/>
        </p:spPr>
        <p:txBody>
          <a:bodyPr wrap="square" lIns="0" tIns="0" rIns="0" bIns="0" rtlCol="0">
            <a:noAutofit/>
          </a:bodyPr>
          <a:lstStyle/>
          <a:p>
            <a:pPr>
              <a:lnSpc>
                <a:spcPct val="90000"/>
              </a:lnSpc>
            </a:pPr>
            <a:r>
              <a:rPr lang="en-US" b="1" dirty="0" smtClean="0"/>
              <a:t>Step 1: Consuming the data published to topic from GGSA </a:t>
            </a:r>
          </a:p>
        </p:txBody>
      </p:sp>
    </p:spTree>
    <p:extLst>
      <p:ext uri="{BB962C8B-B14F-4D97-AF65-F5344CB8AC3E}">
        <p14:creationId xmlns:p14="http://schemas.microsoft.com/office/powerpoint/2010/main" val="291404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8663708" y="6578293"/>
            <a:ext cx="2702495" cy="182880"/>
          </a:xfrm>
        </p:spPr>
        <p:txBody>
          <a:bodyPr/>
          <a:lstStyle/>
          <a:p>
            <a:r>
              <a:rPr lang="en-US" dirty="0" smtClean="0"/>
              <a:t>Confidential – Oracle Internal/Restricted/Highly Restricted</a:t>
            </a:r>
            <a:endParaRPr lang="en-US" dirty="0"/>
          </a:p>
        </p:txBody>
      </p:sp>
      <p:sp>
        <p:nvSpPr>
          <p:cNvPr id="3" name="Slide Number Placeholder 2"/>
          <p:cNvSpPr>
            <a:spLocks noGrp="1"/>
          </p:cNvSpPr>
          <p:nvPr>
            <p:ph type="sldNum" sz="quarter" idx="12"/>
          </p:nvPr>
        </p:nvSpPr>
        <p:spPr>
          <a:xfrm>
            <a:off x="11490459" y="6814866"/>
            <a:ext cx="333467" cy="182880"/>
          </a:xfrm>
        </p:spPr>
        <p:txBody>
          <a:bodyPr/>
          <a:lstStyle/>
          <a:p>
            <a:fld id="{C51EAA63-D034-42AE-91FA-B13B9518C7BE}" type="slidenum">
              <a:rPr lang="en-US" smtClean="0"/>
              <a:t>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49" y="590048"/>
            <a:ext cx="6906897" cy="3380510"/>
          </a:xfrm>
          <a:prstGeom prst="rect">
            <a:avLst/>
          </a:prstGeom>
        </p:spPr>
      </p:pic>
      <p:pic>
        <p:nvPicPr>
          <p:cNvPr id="8" name="Picture 7"/>
          <p:cNvPicPr>
            <a:picLocks noChangeAspect="1"/>
          </p:cNvPicPr>
          <p:nvPr/>
        </p:nvPicPr>
        <p:blipFill>
          <a:blip r:embed="rId3"/>
          <a:stretch>
            <a:fillRect/>
          </a:stretch>
        </p:blipFill>
        <p:spPr>
          <a:xfrm>
            <a:off x="527194" y="4405746"/>
            <a:ext cx="11456887" cy="1828799"/>
          </a:xfrm>
          <a:prstGeom prst="rect">
            <a:avLst/>
          </a:prstGeom>
        </p:spPr>
      </p:pic>
      <p:sp>
        <p:nvSpPr>
          <p:cNvPr id="6" name="Rectangular Callout 5"/>
          <p:cNvSpPr/>
          <p:nvPr/>
        </p:nvSpPr>
        <p:spPr bwMode="gray">
          <a:xfrm>
            <a:off x="8663708" y="480291"/>
            <a:ext cx="3232727" cy="3149600"/>
          </a:xfrm>
          <a:prstGeom prst="wedgeRectCallout">
            <a:avLst>
              <a:gd name="adj1" fmla="val -105690"/>
              <a:gd name="adj2" fmla="val 96830"/>
            </a:avLst>
          </a:prstGeom>
          <a:solidFill>
            <a:schemeClr val="bg2">
              <a:lumMod val="1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2"/>
              </a:solidFill>
            </a:endParaRPr>
          </a:p>
        </p:txBody>
      </p:sp>
      <p:pic>
        <p:nvPicPr>
          <p:cNvPr id="7" name="Picture 6"/>
          <p:cNvPicPr>
            <a:picLocks noChangeAspect="1"/>
          </p:cNvPicPr>
          <p:nvPr/>
        </p:nvPicPr>
        <p:blipFill>
          <a:blip r:embed="rId4"/>
          <a:stretch>
            <a:fillRect/>
          </a:stretch>
        </p:blipFill>
        <p:spPr>
          <a:xfrm>
            <a:off x="8663708" y="461819"/>
            <a:ext cx="3232727" cy="3149600"/>
          </a:xfrm>
          <a:prstGeom prst="rect">
            <a:avLst/>
          </a:prstGeom>
        </p:spPr>
      </p:pic>
      <p:sp>
        <p:nvSpPr>
          <p:cNvPr id="9" name="Up-Down Arrow 8"/>
          <p:cNvSpPr/>
          <p:nvPr/>
        </p:nvSpPr>
        <p:spPr bwMode="gray">
          <a:xfrm>
            <a:off x="3962398" y="4036291"/>
            <a:ext cx="157019" cy="498763"/>
          </a:xfrm>
          <a:prstGeom prst="upDown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0" name="TextBox 9"/>
          <p:cNvSpPr txBox="1"/>
          <p:nvPr/>
        </p:nvSpPr>
        <p:spPr>
          <a:xfrm>
            <a:off x="4248726" y="4157497"/>
            <a:ext cx="1607128" cy="227075"/>
          </a:xfrm>
          <a:prstGeom prst="rect">
            <a:avLst/>
          </a:prstGeom>
          <a:noFill/>
        </p:spPr>
        <p:txBody>
          <a:bodyPr wrap="square" lIns="0" tIns="0" rIns="0" bIns="0" rtlCol="0">
            <a:noAutofit/>
          </a:bodyPr>
          <a:lstStyle/>
          <a:p>
            <a:pPr>
              <a:lnSpc>
                <a:spcPct val="90000"/>
              </a:lnSpc>
            </a:pPr>
            <a:r>
              <a:rPr lang="en-US" b="1" dirty="0" smtClean="0">
                <a:solidFill>
                  <a:schemeClr val="tx2"/>
                </a:solidFill>
              </a:rPr>
              <a:t>REST APIs</a:t>
            </a:r>
          </a:p>
        </p:txBody>
      </p:sp>
      <p:sp>
        <p:nvSpPr>
          <p:cNvPr id="11" name="TextBox 10"/>
          <p:cNvSpPr txBox="1"/>
          <p:nvPr/>
        </p:nvSpPr>
        <p:spPr>
          <a:xfrm>
            <a:off x="7758545" y="498764"/>
            <a:ext cx="1136073" cy="203200"/>
          </a:xfrm>
          <a:prstGeom prst="rect">
            <a:avLst/>
          </a:prstGeom>
          <a:noFill/>
        </p:spPr>
        <p:txBody>
          <a:bodyPr wrap="square" lIns="0" tIns="0" rIns="0" bIns="0" rtlCol="0">
            <a:noAutofit/>
          </a:bodyPr>
          <a:lstStyle/>
          <a:p>
            <a:pPr>
              <a:lnSpc>
                <a:spcPct val="90000"/>
              </a:lnSpc>
            </a:pPr>
            <a:r>
              <a:rPr lang="en-US" b="1" dirty="0" err="1" smtClean="0"/>
              <a:t>data.json</a:t>
            </a:r>
            <a:endParaRPr lang="en-US" b="1" dirty="0" smtClean="0"/>
          </a:p>
        </p:txBody>
      </p:sp>
      <p:sp>
        <p:nvSpPr>
          <p:cNvPr id="12" name="Up Arrow 11"/>
          <p:cNvSpPr/>
          <p:nvPr/>
        </p:nvSpPr>
        <p:spPr bwMode="gray">
          <a:xfrm>
            <a:off x="10483272" y="3773054"/>
            <a:ext cx="157017" cy="563418"/>
          </a:xfrm>
          <a:prstGeom prst="upArrow">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3" name="Oval 12"/>
          <p:cNvSpPr/>
          <p:nvPr/>
        </p:nvSpPr>
        <p:spPr bwMode="gray">
          <a:xfrm>
            <a:off x="5441398" y="1338585"/>
            <a:ext cx="2247284" cy="2922133"/>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4" name="TextBox 13"/>
          <p:cNvSpPr txBox="1"/>
          <p:nvPr/>
        </p:nvSpPr>
        <p:spPr>
          <a:xfrm>
            <a:off x="8417990" y="3970558"/>
            <a:ext cx="2493819" cy="195639"/>
          </a:xfrm>
          <a:prstGeom prst="rect">
            <a:avLst/>
          </a:prstGeom>
          <a:noFill/>
        </p:spPr>
        <p:txBody>
          <a:bodyPr wrap="square" lIns="0" tIns="0" rIns="0" bIns="0" rtlCol="0">
            <a:noAutofit/>
          </a:bodyPr>
          <a:lstStyle/>
          <a:p>
            <a:pPr>
              <a:lnSpc>
                <a:spcPct val="90000"/>
              </a:lnSpc>
            </a:pPr>
            <a:r>
              <a:rPr lang="en-US" b="1" dirty="0" smtClean="0"/>
              <a:t>Output saved to a file</a:t>
            </a:r>
          </a:p>
        </p:txBody>
      </p:sp>
      <p:sp>
        <p:nvSpPr>
          <p:cNvPr id="15" name="TextBox 14"/>
          <p:cNvSpPr txBox="1"/>
          <p:nvPr/>
        </p:nvSpPr>
        <p:spPr>
          <a:xfrm>
            <a:off x="527194" y="271059"/>
            <a:ext cx="6465455" cy="264100"/>
          </a:xfrm>
          <a:prstGeom prst="rect">
            <a:avLst/>
          </a:prstGeom>
          <a:noFill/>
        </p:spPr>
        <p:txBody>
          <a:bodyPr wrap="square" lIns="0" tIns="0" rIns="0" bIns="0" rtlCol="0">
            <a:noAutofit/>
          </a:bodyPr>
          <a:lstStyle/>
          <a:p>
            <a:pPr>
              <a:lnSpc>
                <a:spcPct val="90000"/>
              </a:lnSpc>
            </a:pPr>
            <a:r>
              <a:rPr lang="en-US" b="1" dirty="0" smtClean="0"/>
              <a:t>Step 2: Fetching attributes of wind Turbine to GGSA instance.</a:t>
            </a:r>
          </a:p>
        </p:txBody>
      </p:sp>
    </p:spTree>
    <p:extLst>
      <p:ext uri="{BB962C8B-B14F-4D97-AF65-F5344CB8AC3E}">
        <p14:creationId xmlns:p14="http://schemas.microsoft.com/office/powerpoint/2010/main" val="10226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Confidential – Oracle Internal/Restricted/Highly Restricted</a:t>
            </a:r>
            <a:endParaRPr lang="en-US"/>
          </a:p>
        </p:txBody>
      </p:sp>
      <p:sp>
        <p:nvSpPr>
          <p:cNvPr id="3" name="Slide Number Placeholder 2"/>
          <p:cNvSpPr>
            <a:spLocks noGrp="1"/>
          </p:cNvSpPr>
          <p:nvPr>
            <p:ph type="sldNum" sz="quarter" idx="12"/>
          </p:nvPr>
        </p:nvSpPr>
        <p:spPr/>
        <p:txBody>
          <a:bodyPr/>
          <a:lstStyle/>
          <a:p>
            <a:fld id="{C51EAA63-D034-42AE-91FA-B13B9518C7BE}" type="slidenum">
              <a:rPr lang="en-US" smtClean="0"/>
              <a:t>9</a:t>
            </a:fld>
            <a:endParaRPr lang="en-US"/>
          </a:p>
        </p:txBody>
      </p:sp>
      <p:sp>
        <p:nvSpPr>
          <p:cNvPr id="4" name="TextBox 3"/>
          <p:cNvSpPr txBox="1"/>
          <p:nvPr/>
        </p:nvSpPr>
        <p:spPr>
          <a:xfrm>
            <a:off x="387627" y="357809"/>
            <a:ext cx="8736495" cy="367747"/>
          </a:xfrm>
          <a:prstGeom prst="rect">
            <a:avLst/>
          </a:prstGeom>
          <a:noFill/>
        </p:spPr>
        <p:txBody>
          <a:bodyPr wrap="square" lIns="0" tIns="0" rIns="0" bIns="0" rtlCol="0">
            <a:noAutofit/>
          </a:bodyPr>
          <a:lstStyle/>
          <a:p>
            <a:pPr>
              <a:lnSpc>
                <a:spcPct val="90000"/>
              </a:lnSpc>
            </a:pPr>
            <a:r>
              <a:rPr lang="en-US" b="1" dirty="0" smtClean="0"/>
              <a:t>Step  3: Publishing the fetched sensor data to </a:t>
            </a:r>
            <a:r>
              <a:rPr lang="en-US" b="1" dirty="0"/>
              <a:t>K</a:t>
            </a:r>
            <a:r>
              <a:rPr lang="en-US" b="1" dirty="0" smtClean="0"/>
              <a:t>afka topic and consuming it from GGSA </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718" b="100000" l="313" r="100000">
                        <a14:foregroundMark x1="18698" y1="12799" x2="30156" y2="5263"/>
                        <a14:foregroundMark x1="26563" y1="11603" x2="41823" y2="10526"/>
                        <a14:foregroundMark x1="41823" y1="10526" x2="74792" y2="6340"/>
                        <a14:foregroundMark x1="82344" y1="11842" x2="99896" y2="9091"/>
                        <a14:foregroundMark x1="20417" y1="9091" x2="8802" y2="13636"/>
                        <a14:foregroundMark x1="8229" y1="7536" x2="8490" y2="2153"/>
                      </a14:backgroundRemoval>
                    </a14:imgEffect>
                  </a14:imgLayer>
                </a14:imgProps>
              </a:ext>
            </a:extLst>
          </a:blip>
          <a:stretch>
            <a:fillRect/>
          </a:stretch>
        </p:blipFill>
        <p:spPr>
          <a:xfrm>
            <a:off x="2315818" y="1736090"/>
            <a:ext cx="9740347" cy="4633888"/>
          </a:xfrm>
          <a:prstGeom prst="rect">
            <a:avLst/>
          </a:prstGeom>
        </p:spPr>
      </p:pic>
      <p:pic>
        <p:nvPicPr>
          <p:cNvPr id="6" name="Picture 5"/>
          <p:cNvPicPr>
            <a:picLocks noChangeAspect="1"/>
          </p:cNvPicPr>
          <p:nvPr/>
        </p:nvPicPr>
        <p:blipFill>
          <a:blip r:embed="rId5"/>
          <a:stretch>
            <a:fillRect/>
          </a:stretch>
        </p:blipFill>
        <p:spPr>
          <a:xfrm>
            <a:off x="467138" y="541682"/>
            <a:ext cx="757927" cy="1310131"/>
          </a:xfrm>
          <a:prstGeom prst="rect">
            <a:avLst/>
          </a:prstGeom>
        </p:spPr>
      </p:pic>
      <p:pic>
        <p:nvPicPr>
          <p:cNvPr id="7" name="Picture 6"/>
          <p:cNvPicPr>
            <a:picLocks noChangeAspect="1"/>
          </p:cNvPicPr>
          <p:nvPr/>
        </p:nvPicPr>
        <p:blipFill>
          <a:blip r:embed="rId6"/>
          <a:stretch>
            <a:fillRect/>
          </a:stretch>
        </p:blipFill>
        <p:spPr>
          <a:xfrm>
            <a:off x="1624179" y="811975"/>
            <a:ext cx="2256836" cy="769544"/>
          </a:xfrm>
          <a:prstGeom prst="rect">
            <a:avLst/>
          </a:prstGeom>
        </p:spPr>
      </p:pic>
      <p:pic>
        <p:nvPicPr>
          <p:cNvPr id="8" name="Picture 7"/>
          <p:cNvPicPr>
            <a:picLocks noChangeAspect="1"/>
          </p:cNvPicPr>
          <p:nvPr/>
        </p:nvPicPr>
        <p:blipFill>
          <a:blip r:embed="rId7"/>
          <a:stretch>
            <a:fillRect/>
          </a:stretch>
        </p:blipFill>
        <p:spPr>
          <a:xfrm>
            <a:off x="4200831" y="848489"/>
            <a:ext cx="2476500" cy="696516"/>
          </a:xfrm>
          <a:prstGeom prst="rect">
            <a:avLst/>
          </a:prstGeom>
        </p:spPr>
      </p:pic>
      <p:pic>
        <p:nvPicPr>
          <p:cNvPr id="9" name="Picture 8"/>
          <p:cNvPicPr>
            <a:picLocks noChangeAspect="1"/>
          </p:cNvPicPr>
          <p:nvPr/>
        </p:nvPicPr>
        <p:blipFill>
          <a:blip r:embed="rId8"/>
          <a:stretch>
            <a:fillRect/>
          </a:stretch>
        </p:blipFill>
        <p:spPr>
          <a:xfrm>
            <a:off x="6997148" y="848489"/>
            <a:ext cx="2504662" cy="701372"/>
          </a:xfrm>
          <a:prstGeom prst="rect">
            <a:avLst/>
          </a:prstGeom>
        </p:spPr>
      </p:pic>
      <p:cxnSp>
        <p:nvCxnSpPr>
          <p:cNvPr id="11" name="Straight Arrow Connector 10"/>
          <p:cNvCxnSpPr>
            <a:stCxn id="6" idx="3"/>
            <a:endCxn id="7" idx="1"/>
          </p:cNvCxnSpPr>
          <p:nvPr/>
        </p:nvCxnSpPr>
        <p:spPr>
          <a:xfrm flipV="1">
            <a:off x="1225065" y="1196747"/>
            <a:ext cx="3991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3"/>
            <a:endCxn id="8" idx="1"/>
          </p:cNvCxnSpPr>
          <p:nvPr/>
        </p:nvCxnSpPr>
        <p:spPr>
          <a:xfrm>
            <a:off x="3881015" y="1196747"/>
            <a:ext cx="319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9" idx="1"/>
          </p:cNvCxnSpPr>
          <p:nvPr/>
        </p:nvCxnSpPr>
        <p:spPr>
          <a:xfrm>
            <a:off x="6677331" y="1196747"/>
            <a:ext cx="319817" cy="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9"/>
          <a:stretch>
            <a:fillRect/>
          </a:stretch>
        </p:blipFill>
        <p:spPr>
          <a:xfrm>
            <a:off x="9793464" y="897795"/>
            <a:ext cx="2079350" cy="597904"/>
          </a:xfrm>
          <a:prstGeom prst="rect">
            <a:avLst/>
          </a:prstGeom>
        </p:spPr>
      </p:pic>
      <p:cxnSp>
        <p:nvCxnSpPr>
          <p:cNvPr id="34" name="Straight Arrow Connector 33"/>
          <p:cNvCxnSpPr>
            <a:stCxn id="9" idx="3"/>
            <a:endCxn id="27" idx="1"/>
          </p:cNvCxnSpPr>
          <p:nvPr/>
        </p:nvCxnSpPr>
        <p:spPr>
          <a:xfrm flipV="1">
            <a:off x="9501810" y="1196747"/>
            <a:ext cx="291654" cy="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77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8" id="{89889A7B-3782-0049-A9B9-220EE8323AB8}" vid="{1BB8C564-5AD3-8144-999B-F962D80E7E41}"/>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Oracle_Master_16x9_2018</Template>
  <TotalTime>3295</TotalTime>
  <Words>794</Words>
  <Application>Microsoft Office PowerPoint</Application>
  <PresentationFormat>Custom</PresentationFormat>
  <Paragraphs>142</Paragraphs>
  <Slides>26</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Bradley Hand ITC</vt:lpstr>
      <vt:lpstr>Calibri</vt:lpstr>
      <vt:lpstr>Oracle_Master_16x9_2018</vt:lpstr>
      <vt:lpstr>IOT Wind Turbine Insights and Intelligence using GGSA</vt:lpstr>
      <vt:lpstr>Problem Statement/Use case</vt:lpstr>
      <vt:lpstr>PowerPoint Presentation</vt:lpstr>
      <vt:lpstr>Condition Monitoring 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Connecting to Autonomous Database </vt:lpstr>
      <vt:lpstr>PowerPoint Presentation</vt:lpstr>
      <vt:lpstr>PowerPoint Presentation</vt:lpstr>
      <vt:lpstr>PowerPoint Presentation</vt:lpstr>
      <vt:lpstr>PowerPoint Presentation</vt:lpstr>
    </vt:vector>
  </TitlesOfParts>
  <Manager/>
  <Company>Oracle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Antonio Popa</dc:creator>
  <cp:keywords/>
  <dc:description/>
  <cp:lastModifiedBy>Rohit Lingala</cp:lastModifiedBy>
  <cp:revision>137</cp:revision>
  <cp:lastPrinted>2018-02-02T15:29:52Z</cp:lastPrinted>
  <dcterms:created xsi:type="dcterms:W3CDTF">2018-02-02T12:47:22Z</dcterms:created>
  <dcterms:modified xsi:type="dcterms:W3CDTF">2022-06-01T11:42:43Z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